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3" r:id="rId1"/>
  </p:sldMasterIdLst>
  <p:notesMasterIdLst>
    <p:notesMasterId r:id="rId27"/>
  </p:notesMasterIdLst>
  <p:sldIdLst>
    <p:sldId id="256" r:id="rId2"/>
    <p:sldId id="282" r:id="rId3"/>
    <p:sldId id="279" r:id="rId4"/>
    <p:sldId id="278" r:id="rId5"/>
    <p:sldId id="276" r:id="rId6"/>
    <p:sldId id="283" r:id="rId7"/>
    <p:sldId id="259" r:id="rId8"/>
    <p:sldId id="260" r:id="rId9"/>
    <p:sldId id="261" r:id="rId10"/>
    <p:sldId id="258" r:id="rId11"/>
    <p:sldId id="286" r:id="rId12"/>
    <p:sldId id="289" r:id="rId13"/>
    <p:sldId id="263" r:id="rId14"/>
    <p:sldId id="290" r:id="rId15"/>
    <p:sldId id="273" r:id="rId16"/>
    <p:sldId id="292" r:id="rId17"/>
    <p:sldId id="294" r:id="rId18"/>
    <p:sldId id="295" r:id="rId19"/>
    <p:sldId id="296" r:id="rId20"/>
    <p:sldId id="297" r:id="rId21"/>
    <p:sldId id="291" r:id="rId22"/>
    <p:sldId id="299" r:id="rId23"/>
    <p:sldId id="288" r:id="rId24"/>
    <p:sldId id="29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1"/>
    <p:restoredTop sz="94524"/>
  </p:normalViewPr>
  <p:slideViewPr>
    <p:cSldViewPr snapToGrid="0">
      <p:cViewPr varScale="1">
        <p:scale>
          <a:sx n="114" d="100"/>
          <a:sy n="114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D11BC-E316-4ED0-A299-7D721CD39A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36D89D-9BE4-4DC4-838B-4BC882C5CD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500" dirty="0"/>
            <a:t>Collected and pre-processed OHLCV data, extending dataset from 2014 to 2024 using </a:t>
          </a:r>
          <a:r>
            <a:rPr lang="en-IN" sz="1500" dirty="0" err="1"/>
            <a:t>CryptoCompare</a:t>
          </a:r>
          <a:r>
            <a:rPr lang="en-IN" sz="1500" dirty="0"/>
            <a:t>, Binance, etc.</a:t>
          </a:r>
          <a:endParaRPr lang="en-US" sz="1500" dirty="0"/>
        </a:p>
      </dgm:t>
    </dgm:pt>
    <dgm:pt modelId="{5E7205F1-730B-4A61-8793-D884478E3FB6}" type="parTrans" cxnId="{9B798427-DEE2-487B-9A00-92D88C593CDA}">
      <dgm:prSet/>
      <dgm:spPr/>
      <dgm:t>
        <a:bodyPr/>
        <a:lstStyle/>
        <a:p>
          <a:endParaRPr lang="en-US"/>
        </a:p>
      </dgm:t>
    </dgm:pt>
    <dgm:pt modelId="{B2B16AD2-C377-4D8C-9347-BF99B983ADBA}" type="sibTrans" cxnId="{9B798427-DEE2-487B-9A00-92D88C593C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F3F6CE-620A-4893-95B4-BACE89FE74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Performed Preprocessing and </a:t>
          </a:r>
          <a:r>
            <a:rPr lang="en-IN" sz="1500" dirty="0"/>
            <a:t>added multiple technical indicators during feature engineering.</a:t>
          </a:r>
          <a:endParaRPr lang="en-US" sz="1500" dirty="0"/>
        </a:p>
      </dgm:t>
    </dgm:pt>
    <dgm:pt modelId="{2D3BD726-99E0-4C5F-BA5C-7543538D470C}" type="parTrans" cxnId="{F42A95B6-9EB3-43C5-B2EA-B4F0D37F16AB}">
      <dgm:prSet/>
      <dgm:spPr/>
      <dgm:t>
        <a:bodyPr/>
        <a:lstStyle/>
        <a:p>
          <a:endParaRPr lang="en-US"/>
        </a:p>
      </dgm:t>
    </dgm:pt>
    <dgm:pt modelId="{440DE247-FFA2-4D13-AAE9-41053E5DBA41}" type="sibTrans" cxnId="{F42A95B6-9EB3-43C5-B2EA-B4F0D37F16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7D59845-69A7-4484-8B6C-549C795269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Trained NBEATS and TFT models and performed combined inference </a:t>
          </a:r>
        </a:p>
      </dgm:t>
    </dgm:pt>
    <dgm:pt modelId="{0CE585B6-1DE6-47DA-9576-203D5CCF8DE9}" type="parTrans" cxnId="{AFF8C324-B347-42C9-A99E-01CE2C803858}">
      <dgm:prSet/>
      <dgm:spPr/>
      <dgm:t>
        <a:bodyPr/>
        <a:lstStyle/>
        <a:p>
          <a:endParaRPr lang="en-US"/>
        </a:p>
      </dgm:t>
    </dgm:pt>
    <dgm:pt modelId="{37CAC079-4DF2-47B1-874D-3D2FBDDEA730}" type="sibTrans" cxnId="{AFF8C324-B347-42C9-A99E-01CE2C80385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99685E-C4D9-4D81-BD1B-C9C06A8901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500" b="0" i="0" dirty="0"/>
            <a:t>Achieved:</a:t>
          </a:r>
        </a:p>
        <a:p>
          <a:pPr>
            <a:lnSpc>
              <a:spcPct val="100000"/>
            </a:lnSpc>
          </a:pPr>
          <a:r>
            <a:rPr lang="en-IN" sz="1500" b="0" i="0" dirty="0"/>
            <a:t>MAE: 504.7925</a:t>
          </a:r>
        </a:p>
        <a:p>
          <a:pPr>
            <a:lnSpc>
              <a:spcPct val="100000"/>
            </a:lnSpc>
          </a:pPr>
          <a:r>
            <a:rPr lang="en-IN" sz="1500" b="0" i="0" dirty="0"/>
            <a:t> RMSE: 636.5246</a:t>
          </a:r>
        </a:p>
        <a:p>
          <a:pPr>
            <a:lnSpc>
              <a:spcPct val="100000"/>
            </a:lnSpc>
          </a:pPr>
          <a:r>
            <a:rPr lang="en-IN" sz="1500" b="0" i="0" dirty="0"/>
            <a:t> MSE: 405163 </a:t>
          </a:r>
        </a:p>
        <a:p>
          <a:pPr>
            <a:lnSpc>
              <a:spcPct val="100000"/>
            </a:lnSpc>
          </a:pPr>
          <a:r>
            <a:rPr lang="en-IN" sz="1500" b="0" i="0" dirty="0"/>
            <a:t>MAPE: 0.6021 SMAPE: 0.6015 </a:t>
          </a:r>
        </a:p>
        <a:p>
          <a:pPr>
            <a:lnSpc>
              <a:spcPct val="100000"/>
            </a:lnSpc>
          </a:pPr>
          <a:r>
            <a:rPr lang="en-IN" sz="1500" b="0" i="0" dirty="0"/>
            <a:t>R2: 0.6550</a:t>
          </a:r>
          <a:endParaRPr lang="en-US" sz="1500" dirty="0"/>
        </a:p>
      </dgm:t>
    </dgm:pt>
    <dgm:pt modelId="{1D8E793F-7A29-4FDF-9C20-5AF36E4FFE84}" type="parTrans" cxnId="{EFE701C4-6E79-48D8-9A2F-D508AC6513B5}">
      <dgm:prSet/>
      <dgm:spPr/>
      <dgm:t>
        <a:bodyPr/>
        <a:lstStyle/>
        <a:p>
          <a:endParaRPr lang="en-US"/>
        </a:p>
      </dgm:t>
    </dgm:pt>
    <dgm:pt modelId="{766802F9-2298-48EC-8522-EA1AE4F3C3CF}" type="sibTrans" cxnId="{EFE701C4-6E79-48D8-9A2F-D508AC6513B5}">
      <dgm:prSet/>
      <dgm:spPr/>
      <dgm:t>
        <a:bodyPr/>
        <a:lstStyle/>
        <a:p>
          <a:endParaRPr lang="en-US"/>
        </a:p>
      </dgm:t>
    </dgm:pt>
    <dgm:pt modelId="{E22DF800-5E2B-4693-845D-CBED7EAEE359}" type="pres">
      <dgm:prSet presAssocID="{E4BD11BC-E316-4ED0-A299-7D721CD39AEF}" presName="root" presStyleCnt="0">
        <dgm:presLayoutVars>
          <dgm:dir/>
          <dgm:resizeHandles val="exact"/>
        </dgm:presLayoutVars>
      </dgm:prSet>
      <dgm:spPr/>
    </dgm:pt>
    <dgm:pt modelId="{3CDE10D9-F15D-40DB-85E8-2903B1C37B25}" type="pres">
      <dgm:prSet presAssocID="{5736D89D-9BE4-4DC4-838B-4BC882C5CDF8}" presName="compNode" presStyleCnt="0"/>
      <dgm:spPr/>
    </dgm:pt>
    <dgm:pt modelId="{3EDB91C5-E954-4F4B-8B17-8F9C00EA6BA0}" type="pres">
      <dgm:prSet presAssocID="{5736D89D-9BE4-4DC4-838B-4BC882C5CD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839D9F6-AFA6-48E3-B757-1B742528E80D}" type="pres">
      <dgm:prSet presAssocID="{5736D89D-9BE4-4DC4-838B-4BC882C5CDF8}" presName="spaceRect" presStyleCnt="0"/>
      <dgm:spPr/>
    </dgm:pt>
    <dgm:pt modelId="{85A2E6D9-88F3-4C9E-818C-B8B8D3449EA1}" type="pres">
      <dgm:prSet presAssocID="{5736D89D-9BE4-4DC4-838B-4BC882C5CDF8}" presName="textRect" presStyleLbl="revTx" presStyleIdx="0" presStyleCnt="4">
        <dgm:presLayoutVars>
          <dgm:chMax val="1"/>
          <dgm:chPref val="1"/>
        </dgm:presLayoutVars>
      </dgm:prSet>
      <dgm:spPr/>
    </dgm:pt>
    <dgm:pt modelId="{B69D5360-FCCA-4192-B3FD-5804EB7B295D}" type="pres">
      <dgm:prSet presAssocID="{B2B16AD2-C377-4D8C-9347-BF99B983ADBA}" presName="sibTrans" presStyleCnt="0"/>
      <dgm:spPr/>
    </dgm:pt>
    <dgm:pt modelId="{9F9B1CE5-B21B-4CEB-937E-9BCFD6645F75}" type="pres">
      <dgm:prSet presAssocID="{EDF3F6CE-620A-4893-95B4-BACE89FE743C}" presName="compNode" presStyleCnt="0"/>
      <dgm:spPr/>
    </dgm:pt>
    <dgm:pt modelId="{2B16D655-6E57-4D61-B77A-6350F6FE384E}" type="pres">
      <dgm:prSet presAssocID="{EDF3F6CE-620A-4893-95B4-BACE89FE74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EE3A6A48-F855-4572-8800-D0064CACCCC7}" type="pres">
      <dgm:prSet presAssocID="{EDF3F6CE-620A-4893-95B4-BACE89FE743C}" presName="spaceRect" presStyleCnt="0"/>
      <dgm:spPr/>
    </dgm:pt>
    <dgm:pt modelId="{D06610F8-72A1-4191-85FA-AB65B838AF59}" type="pres">
      <dgm:prSet presAssocID="{EDF3F6CE-620A-4893-95B4-BACE89FE743C}" presName="textRect" presStyleLbl="revTx" presStyleIdx="1" presStyleCnt="4">
        <dgm:presLayoutVars>
          <dgm:chMax val="1"/>
          <dgm:chPref val="1"/>
        </dgm:presLayoutVars>
      </dgm:prSet>
      <dgm:spPr/>
    </dgm:pt>
    <dgm:pt modelId="{B328855C-E85C-438E-A24B-FD583338FE02}" type="pres">
      <dgm:prSet presAssocID="{440DE247-FFA2-4D13-AAE9-41053E5DBA41}" presName="sibTrans" presStyleCnt="0"/>
      <dgm:spPr/>
    </dgm:pt>
    <dgm:pt modelId="{A767193B-B367-4DA4-B055-6E060CB20422}" type="pres">
      <dgm:prSet presAssocID="{97D59845-69A7-4484-8B6C-549C7952695F}" presName="compNode" presStyleCnt="0"/>
      <dgm:spPr/>
    </dgm:pt>
    <dgm:pt modelId="{31807765-5BF9-44CF-BE9C-947E14616F04}" type="pres">
      <dgm:prSet presAssocID="{97D59845-69A7-4484-8B6C-549C795269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779A562-1994-4902-86EB-A589FCF09EFF}" type="pres">
      <dgm:prSet presAssocID="{97D59845-69A7-4484-8B6C-549C7952695F}" presName="spaceRect" presStyleCnt="0"/>
      <dgm:spPr/>
    </dgm:pt>
    <dgm:pt modelId="{E78E80EA-6559-4B35-916D-5ABBCD540C1E}" type="pres">
      <dgm:prSet presAssocID="{97D59845-69A7-4484-8B6C-549C7952695F}" presName="textRect" presStyleLbl="revTx" presStyleIdx="2" presStyleCnt="4">
        <dgm:presLayoutVars>
          <dgm:chMax val="1"/>
          <dgm:chPref val="1"/>
        </dgm:presLayoutVars>
      </dgm:prSet>
      <dgm:spPr/>
    </dgm:pt>
    <dgm:pt modelId="{4967DE2A-703B-4D8D-9D00-6F002D4AE1E6}" type="pres">
      <dgm:prSet presAssocID="{37CAC079-4DF2-47B1-874D-3D2FBDDEA730}" presName="sibTrans" presStyleCnt="0"/>
      <dgm:spPr/>
    </dgm:pt>
    <dgm:pt modelId="{52800219-446B-45BD-822D-48E19AB537B9}" type="pres">
      <dgm:prSet presAssocID="{5699685E-C4D9-4D81-BD1B-C9C06A890148}" presName="compNode" presStyleCnt="0"/>
      <dgm:spPr/>
    </dgm:pt>
    <dgm:pt modelId="{0B429189-6BE7-4A5C-A879-662438A755C3}" type="pres">
      <dgm:prSet presAssocID="{5699685E-C4D9-4D81-BD1B-C9C06A8901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32B4186B-9640-4D9D-B0BE-0C9565DF34D3}" type="pres">
      <dgm:prSet presAssocID="{5699685E-C4D9-4D81-BD1B-C9C06A890148}" presName="spaceRect" presStyleCnt="0"/>
      <dgm:spPr/>
    </dgm:pt>
    <dgm:pt modelId="{EE8AC5AF-3CC4-4A41-BE53-7B1192F37FBB}" type="pres">
      <dgm:prSet presAssocID="{5699685E-C4D9-4D81-BD1B-C9C06A8901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16030D-0174-C44E-8242-9FC645097FF4}" type="presOf" srcId="{97D59845-69A7-4484-8B6C-549C7952695F}" destId="{E78E80EA-6559-4B35-916D-5ABBCD540C1E}" srcOrd="0" destOrd="0" presId="urn:microsoft.com/office/officeart/2018/2/layout/IconLabelList"/>
    <dgm:cxn modelId="{AFF8C324-B347-42C9-A99E-01CE2C803858}" srcId="{E4BD11BC-E316-4ED0-A299-7D721CD39AEF}" destId="{97D59845-69A7-4484-8B6C-549C7952695F}" srcOrd="2" destOrd="0" parTransId="{0CE585B6-1DE6-47DA-9576-203D5CCF8DE9}" sibTransId="{37CAC079-4DF2-47B1-874D-3D2FBDDEA730}"/>
    <dgm:cxn modelId="{9B798427-DEE2-487B-9A00-92D88C593CDA}" srcId="{E4BD11BC-E316-4ED0-A299-7D721CD39AEF}" destId="{5736D89D-9BE4-4DC4-838B-4BC882C5CDF8}" srcOrd="0" destOrd="0" parTransId="{5E7205F1-730B-4A61-8793-D884478E3FB6}" sibTransId="{B2B16AD2-C377-4D8C-9347-BF99B983ADBA}"/>
    <dgm:cxn modelId="{10A6454E-4DF1-8645-B0D7-A659565C764E}" type="presOf" srcId="{E4BD11BC-E316-4ED0-A299-7D721CD39AEF}" destId="{E22DF800-5E2B-4693-845D-CBED7EAEE359}" srcOrd="0" destOrd="0" presId="urn:microsoft.com/office/officeart/2018/2/layout/IconLabelList"/>
    <dgm:cxn modelId="{B85ECD7A-6689-4542-A3CD-030A162122DE}" type="presOf" srcId="{5699685E-C4D9-4D81-BD1B-C9C06A890148}" destId="{EE8AC5AF-3CC4-4A41-BE53-7B1192F37FBB}" srcOrd="0" destOrd="0" presId="urn:microsoft.com/office/officeart/2018/2/layout/IconLabelList"/>
    <dgm:cxn modelId="{F42A95B6-9EB3-43C5-B2EA-B4F0D37F16AB}" srcId="{E4BD11BC-E316-4ED0-A299-7D721CD39AEF}" destId="{EDF3F6CE-620A-4893-95B4-BACE89FE743C}" srcOrd="1" destOrd="0" parTransId="{2D3BD726-99E0-4C5F-BA5C-7543538D470C}" sibTransId="{440DE247-FFA2-4D13-AAE9-41053E5DBA41}"/>
    <dgm:cxn modelId="{DC514FB9-F1F7-9B47-B155-3AD928971E14}" type="presOf" srcId="{5736D89D-9BE4-4DC4-838B-4BC882C5CDF8}" destId="{85A2E6D9-88F3-4C9E-818C-B8B8D3449EA1}" srcOrd="0" destOrd="0" presId="urn:microsoft.com/office/officeart/2018/2/layout/IconLabelList"/>
    <dgm:cxn modelId="{EFE701C4-6E79-48D8-9A2F-D508AC6513B5}" srcId="{E4BD11BC-E316-4ED0-A299-7D721CD39AEF}" destId="{5699685E-C4D9-4D81-BD1B-C9C06A890148}" srcOrd="3" destOrd="0" parTransId="{1D8E793F-7A29-4FDF-9C20-5AF36E4FFE84}" sibTransId="{766802F9-2298-48EC-8522-EA1AE4F3C3CF}"/>
    <dgm:cxn modelId="{B92C78F1-91F0-9742-B107-8189DBA20A3A}" type="presOf" srcId="{EDF3F6CE-620A-4893-95B4-BACE89FE743C}" destId="{D06610F8-72A1-4191-85FA-AB65B838AF59}" srcOrd="0" destOrd="0" presId="urn:microsoft.com/office/officeart/2018/2/layout/IconLabelList"/>
    <dgm:cxn modelId="{2D0032DF-CF86-B44E-99EC-D34C062E4B59}" type="presParOf" srcId="{E22DF800-5E2B-4693-845D-CBED7EAEE359}" destId="{3CDE10D9-F15D-40DB-85E8-2903B1C37B25}" srcOrd="0" destOrd="0" presId="urn:microsoft.com/office/officeart/2018/2/layout/IconLabelList"/>
    <dgm:cxn modelId="{58D4C930-C64B-DE4A-B909-75FFBEE6C90B}" type="presParOf" srcId="{3CDE10D9-F15D-40DB-85E8-2903B1C37B25}" destId="{3EDB91C5-E954-4F4B-8B17-8F9C00EA6BA0}" srcOrd="0" destOrd="0" presId="urn:microsoft.com/office/officeart/2018/2/layout/IconLabelList"/>
    <dgm:cxn modelId="{5E1E1B39-1E2B-B841-B0EA-F78EF83A5F12}" type="presParOf" srcId="{3CDE10D9-F15D-40DB-85E8-2903B1C37B25}" destId="{9839D9F6-AFA6-48E3-B757-1B742528E80D}" srcOrd="1" destOrd="0" presId="urn:microsoft.com/office/officeart/2018/2/layout/IconLabelList"/>
    <dgm:cxn modelId="{11505E6B-AD50-9748-850B-3F6643BC6AA0}" type="presParOf" srcId="{3CDE10D9-F15D-40DB-85E8-2903B1C37B25}" destId="{85A2E6D9-88F3-4C9E-818C-B8B8D3449EA1}" srcOrd="2" destOrd="0" presId="urn:microsoft.com/office/officeart/2018/2/layout/IconLabelList"/>
    <dgm:cxn modelId="{1DB0FD89-20A5-D547-B014-66D192236075}" type="presParOf" srcId="{E22DF800-5E2B-4693-845D-CBED7EAEE359}" destId="{B69D5360-FCCA-4192-B3FD-5804EB7B295D}" srcOrd="1" destOrd="0" presId="urn:microsoft.com/office/officeart/2018/2/layout/IconLabelList"/>
    <dgm:cxn modelId="{3C034443-5E72-0E4E-A43C-47A1F3B9FF33}" type="presParOf" srcId="{E22DF800-5E2B-4693-845D-CBED7EAEE359}" destId="{9F9B1CE5-B21B-4CEB-937E-9BCFD6645F75}" srcOrd="2" destOrd="0" presId="urn:microsoft.com/office/officeart/2018/2/layout/IconLabelList"/>
    <dgm:cxn modelId="{ABB317D0-44AB-D543-BAFE-558997B0C2A2}" type="presParOf" srcId="{9F9B1CE5-B21B-4CEB-937E-9BCFD6645F75}" destId="{2B16D655-6E57-4D61-B77A-6350F6FE384E}" srcOrd="0" destOrd="0" presId="urn:microsoft.com/office/officeart/2018/2/layout/IconLabelList"/>
    <dgm:cxn modelId="{BFFF3F38-ABD9-3E45-AF8F-83AB4CDE5F52}" type="presParOf" srcId="{9F9B1CE5-B21B-4CEB-937E-9BCFD6645F75}" destId="{EE3A6A48-F855-4572-8800-D0064CACCCC7}" srcOrd="1" destOrd="0" presId="urn:microsoft.com/office/officeart/2018/2/layout/IconLabelList"/>
    <dgm:cxn modelId="{8C677F4A-BE4F-774D-B0A8-A98C40B44A5F}" type="presParOf" srcId="{9F9B1CE5-B21B-4CEB-937E-9BCFD6645F75}" destId="{D06610F8-72A1-4191-85FA-AB65B838AF59}" srcOrd="2" destOrd="0" presId="urn:microsoft.com/office/officeart/2018/2/layout/IconLabelList"/>
    <dgm:cxn modelId="{ACB9AF4C-4DB4-344E-8578-06A93C7267A3}" type="presParOf" srcId="{E22DF800-5E2B-4693-845D-CBED7EAEE359}" destId="{B328855C-E85C-438E-A24B-FD583338FE02}" srcOrd="3" destOrd="0" presId="urn:microsoft.com/office/officeart/2018/2/layout/IconLabelList"/>
    <dgm:cxn modelId="{E2DE92BA-50EE-E14F-B51D-54C9EA326BBB}" type="presParOf" srcId="{E22DF800-5E2B-4693-845D-CBED7EAEE359}" destId="{A767193B-B367-4DA4-B055-6E060CB20422}" srcOrd="4" destOrd="0" presId="urn:microsoft.com/office/officeart/2018/2/layout/IconLabelList"/>
    <dgm:cxn modelId="{CFE08A1D-2B57-1749-9602-FED31EBB287B}" type="presParOf" srcId="{A767193B-B367-4DA4-B055-6E060CB20422}" destId="{31807765-5BF9-44CF-BE9C-947E14616F04}" srcOrd="0" destOrd="0" presId="urn:microsoft.com/office/officeart/2018/2/layout/IconLabelList"/>
    <dgm:cxn modelId="{3DF45022-8CED-8146-8220-A008B54C998B}" type="presParOf" srcId="{A767193B-B367-4DA4-B055-6E060CB20422}" destId="{0779A562-1994-4902-86EB-A589FCF09EFF}" srcOrd="1" destOrd="0" presId="urn:microsoft.com/office/officeart/2018/2/layout/IconLabelList"/>
    <dgm:cxn modelId="{38C86027-0CC4-6449-B482-3032D65D0C41}" type="presParOf" srcId="{A767193B-B367-4DA4-B055-6E060CB20422}" destId="{E78E80EA-6559-4B35-916D-5ABBCD540C1E}" srcOrd="2" destOrd="0" presId="urn:microsoft.com/office/officeart/2018/2/layout/IconLabelList"/>
    <dgm:cxn modelId="{D1EA253F-FB36-434A-B421-F52DE04053DB}" type="presParOf" srcId="{E22DF800-5E2B-4693-845D-CBED7EAEE359}" destId="{4967DE2A-703B-4D8D-9D00-6F002D4AE1E6}" srcOrd="5" destOrd="0" presId="urn:microsoft.com/office/officeart/2018/2/layout/IconLabelList"/>
    <dgm:cxn modelId="{38693F1D-935A-DB4D-BCB0-6EB2804DC9DB}" type="presParOf" srcId="{E22DF800-5E2B-4693-845D-CBED7EAEE359}" destId="{52800219-446B-45BD-822D-48E19AB537B9}" srcOrd="6" destOrd="0" presId="urn:microsoft.com/office/officeart/2018/2/layout/IconLabelList"/>
    <dgm:cxn modelId="{C7D10F7B-3EA1-6645-ADD3-26DCCD4F2739}" type="presParOf" srcId="{52800219-446B-45BD-822D-48E19AB537B9}" destId="{0B429189-6BE7-4A5C-A879-662438A755C3}" srcOrd="0" destOrd="0" presId="urn:microsoft.com/office/officeart/2018/2/layout/IconLabelList"/>
    <dgm:cxn modelId="{624EF6F5-8671-DC40-B257-3D7C2A25E59A}" type="presParOf" srcId="{52800219-446B-45BD-822D-48E19AB537B9}" destId="{32B4186B-9640-4D9D-B0BE-0C9565DF34D3}" srcOrd="1" destOrd="0" presId="urn:microsoft.com/office/officeart/2018/2/layout/IconLabelList"/>
    <dgm:cxn modelId="{877B893D-0B44-4B49-A112-1DC241388837}" type="presParOf" srcId="{52800219-446B-45BD-822D-48E19AB537B9}" destId="{EE8AC5AF-3CC4-4A41-BE53-7B1192F37F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005B9F-88F0-43F2-BAE2-96F493B6663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B97B8-6C76-4CA0-A6ED-A742D415702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Collected sentiment data, performed preprocessing, and added sentiment-based features.</a:t>
          </a:r>
          <a:endParaRPr lang="en-US"/>
        </a:p>
      </dgm:t>
    </dgm:pt>
    <dgm:pt modelId="{BD3BDC0A-5979-46CC-8CFA-3EC7A72055F5}" type="parTrans" cxnId="{855C7063-E335-42CE-8D37-771FE5DBCEB0}">
      <dgm:prSet/>
      <dgm:spPr/>
      <dgm:t>
        <a:bodyPr/>
        <a:lstStyle/>
        <a:p>
          <a:endParaRPr lang="en-US"/>
        </a:p>
      </dgm:t>
    </dgm:pt>
    <dgm:pt modelId="{9665A8C0-A85A-4C37-9CC2-30E9001A9DB8}" type="sibTrans" cxnId="{855C7063-E335-42CE-8D37-771FE5DBCEB0}">
      <dgm:prSet/>
      <dgm:spPr/>
      <dgm:t>
        <a:bodyPr/>
        <a:lstStyle/>
        <a:p>
          <a:endParaRPr lang="en-US"/>
        </a:p>
      </dgm:t>
    </dgm:pt>
    <dgm:pt modelId="{ADC8B68C-9D75-41DE-B530-25777DEDA73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Trained NBEATS and TFT models using Chameleon on a GPU virtual machine (VM) with increased epochs for better convergence. </a:t>
          </a:r>
          <a:endParaRPr lang="en-US" dirty="0"/>
        </a:p>
      </dgm:t>
    </dgm:pt>
    <dgm:pt modelId="{7C2C80FC-720E-48E8-AAA7-5BF1A88B42CF}" type="parTrans" cxnId="{5513FB7A-F247-4ABA-BB45-6A7EEFC5D1E7}">
      <dgm:prSet/>
      <dgm:spPr/>
      <dgm:t>
        <a:bodyPr/>
        <a:lstStyle/>
        <a:p>
          <a:endParaRPr lang="en-US"/>
        </a:p>
      </dgm:t>
    </dgm:pt>
    <dgm:pt modelId="{D9E9D5A5-9A84-4C64-835E-2D847636A9DB}" type="sibTrans" cxnId="{5513FB7A-F247-4ABA-BB45-6A7EEFC5D1E7}">
      <dgm:prSet/>
      <dgm:spPr/>
      <dgm:t>
        <a:bodyPr/>
        <a:lstStyle/>
        <a:p>
          <a:endParaRPr lang="en-US"/>
        </a:p>
      </dgm:t>
    </dgm:pt>
    <dgm:pt modelId="{C0B770B4-D384-4F51-A8DE-79ADD833FF9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Integrated an explainability module to enhance model interpretability.</a:t>
          </a:r>
          <a:endParaRPr lang="en-US"/>
        </a:p>
      </dgm:t>
    </dgm:pt>
    <dgm:pt modelId="{F992D21D-6750-42C5-831F-0EAE33C8D2AC}" type="parTrans" cxnId="{0D8BEA5D-233F-45D9-9529-B62010D7AE8B}">
      <dgm:prSet/>
      <dgm:spPr/>
      <dgm:t>
        <a:bodyPr/>
        <a:lstStyle/>
        <a:p>
          <a:endParaRPr lang="en-US"/>
        </a:p>
      </dgm:t>
    </dgm:pt>
    <dgm:pt modelId="{E61CD9E1-B721-4D6E-8AE4-6E3CD80808CC}" type="sibTrans" cxnId="{0D8BEA5D-233F-45D9-9529-B62010D7AE8B}">
      <dgm:prSet/>
      <dgm:spPr/>
      <dgm:t>
        <a:bodyPr/>
        <a:lstStyle/>
        <a:p>
          <a:endParaRPr lang="en-US"/>
        </a:p>
      </dgm:t>
    </dgm:pt>
    <dgm:pt modelId="{2DE791CC-8C33-4C27-90AF-754C29F2A69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Achieved improved model accuracy compared to earlier results.</a:t>
          </a:r>
          <a:endParaRPr lang="en-US"/>
        </a:p>
      </dgm:t>
    </dgm:pt>
    <dgm:pt modelId="{303B1459-81B7-49A8-9675-9CE626819087}" type="parTrans" cxnId="{96A2FFC0-213E-4697-A17B-9A66F92D967F}">
      <dgm:prSet/>
      <dgm:spPr/>
      <dgm:t>
        <a:bodyPr/>
        <a:lstStyle/>
        <a:p>
          <a:endParaRPr lang="en-US"/>
        </a:p>
      </dgm:t>
    </dgm:pt>
    <dgm:pt modelId="{518DE726-D118-4D49-B8C7-3CC97F500B16}" type="sibTrans" cxnId="{96A2FFC0-213E-4697-A17B-9A66F92D967F}">
      <dgm:prSet/>
      <dgm:spPr/>
      <dgm:t>
        <a:bodyPr/>
        <a:lstStyle/>
        <a:p>
          <a:endParaRPr lang="en-US"/>
        </a:p>
      </dgm:t>
    </dgm:pt>
    <dgm:pt modelId="{8670E29A-3676-4B15-947B-4E3D82BE00D5}" type="pres">
      <dgm:prSet presAssocID="{B2005B9F-88F0-43F2-BAE2-96F493B66634}" presName="root" presStyleCnt="0">
        <dgm:presLayoutVars>
          <dgm:dir/>
          <dgm:resizeHandles val="exact"/>
        </dgm:presLayoutVars>
      </dgm:prSet>
      <dgm:spPr/>
    </dgm:pt>
    <dgm:pt modelId="{345CC9AF-2EEF-4A73-AF1E-0C134329D330}" type="pres">
      <dgm:prSet presAssocID="{9DCB97B8-6C76-4CA0-A6ED-A742D415702F}" presName="compNode" presStyleCnt="0"/>
      <dgm:spPr/>
    </dgm:pt>
    <dgm:pt modelId="{C87F2449-9FDF-4769-9930-C72DDE6822BE}" type="pres">
      <dgm:prSet presAssocID="{9DCB97B8-6C76-4CA0-A6ED-A742D415702F}" presName="bgRect" presStyleLbl="bgShp" presStyleIdx="0" presStyleCnt="4"/>
      <dgm:spPr/>
    </dgm:pt>
    <dgm:pt modelId="{08B3225A-9B90-4801-A34E-82B86B20507E}" type="pres">
      <dgm:prSet presAssocID="{9DCB97B8-6C76-4CA0-A6ED-A742D41570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5C44D39-914A-4B13-B552-503E3D7961E2}" type="pres">
      <dgm:prSet presAssocID="{9DCB97B8-6C76-4CA0-A6ED-A742D415702F}" presName="spaceRect" presStyleCnt="0"/>
      <dgm:spPr/>
    </dgm:pt>
    <dgm:pt modelId="{8D7E0CA4-930D-4A2D-8FEF-193C28F67803}" type="pres">
      <dgm:prSet presAssocID="{9DCB97B8-6C76-4CA0-A6ED-A742D415702F}" presName="parTx" presStyleLbl="revTx" presStyleIdx="0" presStyleCnt="4">
        <dgm:presLayoutVars>
          <dgm:chMax val="0"/>
          <dgm:chPref val="0"/>
        </dgm:presLayoutVars>
      </dgm:prSet>
      <dgm:spPr/>
    </dgm:pt>
    <dgm:pt modelId="{76F308FD-0B8E-4568-87AB-ECB7187FEDE4}" type="pres">
      <dgm:prSet presAssocID="{9665A8C0-A85A-4C37-9CC2-30E9001A9DB8}" presName="sibTrans" presStyleCnt="0"/>
      <dgm:spPr/>
    </dgm:pt>
    <dgm:pt modelId="{16A6C09B-7504-47C3-B024-38B9D565E9C3}" type="pres">
      <dgm:prSet presAssocID="{ADC8B68C-9D75-41DE-B530-25777DEDA73B}" presName="compNode" presStyleCnt="0"/>
      <dgm:spPr/>
    </dgm:pt>
    <dgm:pt modelId="{0BC8A097-80BE-47CF-B628-D131C7E2B8F0}" type="pres">
      <dgm:prSet presAssocID="{ADC8B68C-9D75-41DE-B530-25777DEDA73B}" presName="bgRect" presStyleLbl="bgShp" presStyleIdx="1" presStyleCnt="4"/>
      <dgm:spPr/>
    </dgm:pt>
    <dgm:pt modelId="{4F0A17FA-AB62-4BC4-862E-476282C61489}" type="pres">
      <dgm:prSet presAssocID="{ADC8B68C-9D75-41DE-B530-25777DEDA7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2318AAB-9856-4C28-A8C0-D4C4EAEE00A6}" type="pres">
      <dgm:prSet presAssocID="{ADC8B68C-9D75-41DE-B530-25777DEDA73B}" presName="spaceRect" presStyleCnt="0"/>
      <dgm:spPr/>
    </dgm:pt>
    <dgm:pt modelId="{3B4B94CD-3978-44FF-A600-A6DB512C700E}" type="pres">
      <dgm:prSet presAssocID="{ADC8B68C-9D75-41DE-B530-25777DEDA73B}" presName="parTx" presStyleLbl="revTx" presStyleIdx="1" presStyleCnt="4">
        <dgm:presLayoutVars>
          <dgm:chMax val="0"/>
          <dgm:chPref val="0"/>
        </dgm:presLayoutVars>
      </dgm:prSet>
      <dgm:spPr/>
    </dgm:pt>
    <dgm:pt modelId="{F85B1770-70F8-48B2-987B-325D69FEF0CB}" type="pres">
      <dgm:prSet presAssocID="{D9E9D5A5-9A84-4C64-835E-2D847636A9DB}" presName="sibTrans" presStyleCnt="0"/>
      <dgm:spPr/>
    </dgm:pt>
    <dgm:pt modelId="{C270A747-C057-4D83-B46F-9F32474E5F1C}" type="pres">
      <dgm:prSet presAssocID="{C0B770B4-D384-4F51-A8DE-79ADD833FF90}" presName="compNode" presStyleCnt="0"/>
      <dgm:spPr/>
    </dgm:pt>
    <dgm:pt modelId="{0FF699D4-88BA-47CA-AC9E-11FBE5DFED0F}" type="pres">
      <dgm:prSet presAssocID="{C0B770B4-D384-4F51-A8DE-79ADD833FF90}" presName="bgRect" presStyleLbl="bgShp" presStyleIdx="2" presStyleCnt="4"/>
      <dgm:spPr/>
    </dgm:pt>
    <dgm:pt modelId="{73A8D59F-8AB3-4542-B52F-993E01729052}" type="pres">
      <dgm:prSet presAssocID="{C0B770B4-D384-4F51-A8DE-79ADD833FF9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A21A3BA-DD5F-4BA0-BBEF-DDE40F393F1F}" type="pres">
      <dgm:prSet presAssocID="{C0B770B4-D384-4F51-A8DE-79ADD833FF90}" presName="spaceRect" presStyleCnt="0"/>
      <dgm:spPr/>
    </dgm:pt>
    <dgm:pt modelId="{27AF6C02-8104-4AEF-B6B1-D106345F0101}" type="pres">
      <dgm:prSet presAssocID="{C0B770B4-D384-4F51-A8DE-79ADD833FF90}" presName="parTx" presStyleLbl="revTx" presStyleIdx="2" presStyleCnt="4">
        <dgm:presLayoutVars>
          <dgm:chMax val="0"/>
          <dgm:chPref val="0"/>
        </dgm:presLayoutVars>
      </dgm:prSet>
      <dgm:spPr/>
    </dgm:pt>
    <dgm:pt modelId="{68DFC000-3203-4CC2-AD3A-B7E9A5D27E4B}" type="pres">
      <dgm:prSet presAssocID="{E61CD9E1-B721-4D6E-8AE4-6E3CD80808CC}" presName="sibTrans" presStyleCnt="0"/>
      <dgm:spPr/>
    </dgm:pt>
    <dgm:pt modelId="{B1881293-6F6D-4273-ADAD-4C8D30964EFF}" type="pres">
      <dgm:prSet presAssocID="{2DE791CC-8C33-4C27-90AF-754C29F2A69D}" presName="compNode" presStyleCnt="0"/>
      <dgm:spPr/>
    </dgm:pt>
    <dgm:pt modelId="{3656A6F4-D1D4-4F47-9704-FDF2B46EA482}" type="pres">
      <dgm:prSet presAssocID="{2DE791CC-8C33-4C27-90AF-754C29F2A69D}" presName="bgRect" presStyleLbl="bgShp" presStyleIdx="3" presStyleCnt="4"/>
      <dgm:spPr/>
    </dgm:pt>
    <dgm:pt modelId="{B67D3635-79C6-46DB-B503-7D1568C9AB8B}" type="pres">
      <dgm:prSet presAssocID="{2DE791CC-8C33-4C27-90AF-754C29F2A6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71A4966A-1C47-4419-8895-F06C2C2CB75D}" type="pres">
      <dgm:prSet presAssocID="{2DE791CC-8C33-4C27-90AF-754C29F2A69D}" presName="spaceRect" presStyleCnt="0"/>
      <dgm:spPr/>
    </dgm:pt>
    <dgm:pt modelId="{C499B2DA-4914-4A55-886E-7B50DADE09D6}" type="pres">
      <dgm:prSet presAssocID="{2DE791CC-8C33-4C27-90AF-754C29F2A6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ACC6010-16D7-41A4-9B37-B1D91F50EF5E}" type="presOf" srcId="{2DE791CC-8C33-4C27-90AF-754C29F2A69D}" destId="{C499B2DA-4914-4A55-886E-7B50DADE09D6}" srcOrd="0" destOrd="0" presId="urn:microsoft.com/office/officeart/2018/2/layout/IconVerticalSolidList"/>
    <dgm:cxn modelId="{3CE8865A-5E55-4B0C-BFF0-BA94F8B25339}" type="presOf" srcId="{C0B770B4-D384-4F51-A8DE-79ADD833FF90}" destId="{27AF6C02-8104-4AEF-B6B1-D106345F0101}" srcOrd="0" destOrd="0" presId="urn:microsoft.com/office/officeart/2018/2/layout/IconVerticalSolidList"/>
    <dgm:cxn modelId="{0D8BEA5D-233F-45D9-9529-B62010D7AE8B}" srcId="{B2005B9F-88F0-43F2-BAE2-96F493B66634}" destId="{C0B770B4-D384-4F51-A8DE-79ADD833FF90}" srcOrd="2" destOrd="0" parTransId="{F992D21D-6750-42C5-831F-0EAE33C8D2AC}" sibTransId="{E61CD9E1-B721-4D6E-8AE4-6E3CD80808CC}"/>
    <dgm:cxn modelId="{855C7063-E335-42CE-8D37-771FE5DBCEB0}" srcId="{B2005B9F-88F0-43F2-BAE2-96F493B66634}" destId="{9DCB97B8-6C76-4CA0-A6ED-A742D415702F}" srcOrd="0" destOrd="0" parTransId="{BD3BDC0A-5979-46CC-8CFA-3EC7A72055F5}" sibTransId="{9665A8C0-A85A-4C37-9CC2-30E9001A9DB8}"/>
    <dgm:cxn modelId="{5513FB7A-F247-4ABA-BB45-6A7EEFC5D1E7}" srcId="{B2005B9F-88F0-43F2-BAE2-96F493B66634}" destId="{ADC8B68C-9D75-41DE-B530-25777DEDA73B}" srcOrd="1" destOrd="0" parTransId="{7C2C80FC-720E-48E8-AAA7-5BF1A88B42CF}" sibTransId="{D9E9D5A5-9A84-4C64-835E-2D847636A9DB}"/>
    <dgm:cxn modelId="{432DE582-48C3-4B00-AC61-FB7582198274}" type="presOf" srcId="{9DCB97B8-6C76-4CA0-A6ED-A742D415702F}" destId="{8D7E0CA4-930D-4A2D-8FEF-193C28F67803}" srcOrd="0" destOrd="0" presId="urn:microsoft.com/office/officeart/2018/2/layout/IconVerticalSolidList"/>
    <dgm:cxn modelId="{F388A9B7-9EE3-4455-980A-095B23187FAD}" type="presOf" srcId="{ADC8B68C-9D75-41DE-B530-25777DEDA73B}" destId="{3B4B94CD-3978-44FF-A600-A6DB512C700E}" srcOrd="0" destOrd="0" presId="urn:microsoft.com/office/officeart/2018/2/layout/IconVerticalSolidList"/>
    <dgm:cxn modelId="{96A2FFC0-213E-4697-A17B-9A66F92D967F}" srcId="{B2005B9F-88F0-43F2-BAE2-96F493B66634}" destId="{2DE791CC-8C33-4C27-90AF-754C29F2A69D}" srcOrd="3" destOrd="0" parTransId="{303B1459-81B7-49A8-9675-9CE626819087}" sibTransId="{518DE726-D118-4D49-B8C7-3CC97F500B16}"/>
    <dgm:cxn modelId="{36DC80EC-2DE7-4FC9-BDDF-86C680685716}" type="presOf" srcId="{B2005B9F-88F0-43F2-BAE2-96F493B66634}" destId="{8670E29A-3676-4B15-947B-4E3D82BE00D5}" srcOrd="0" destOrd="0" presId="urn:microsoft.com/office/officeart/2018/2/layout/IconVerticalSolidList"/>
    <dgm:cxn modelId="{9AFBB8EA-D51A-43FA-97B8-5B7003E04871}" type="presParOf" srcId="{8670E29A-3676-4B15-947B-4E3D82BE00D5}" destId="{345CC9AF-2EEF-4A73-AF1E-0C134329D330}" srcOrd="0" destOrd="0" presId="urn:microsoft.com/office/officeart/2018/2/layout/IconVerticalSolidList"/>
    <dgm:cxn modelId="{EE1A920F-F174-43FB-B7EE-31FDC1DC9374}" type="presParOf" srcId="{345CC9AF-2EEF-4A73-AF1E-0C134329D330}" destId="{C87F2449-9FDF-4769-9930-C72DDE6822BE}" srcOrd="0" destOrd="0" presId="urn:microsoft.com/office/officeart/2018/2/layout/IconVerticalSolidList"/>
    <dgm:cxn modelId="{1061D631-55C9-4133-8BAB-4C9DF91BE645}" type="presParOf" srcId="{345CC9AF-2EEF-4A73-AF1E-0C134329D330}" destId="{08B3225A-9B90-4801-A34E-82B86B20507E}" srcOrd="1" destOrd="0" presId="urn:microsoft.com/office/officeart/2018/2/layout/IconVerticalSolidList"/>
    <dgm:cxn modelId="{038FE2B5-E0CB-4ECD-96F6-F58173ED95E1}" type="presParOf" srcId="{345CC9AF-2EEF-4A73-AF1E-0C134329D330}" destId="{A5C44D39-914A-4B13-B552-503E3D7961E2}" srcOrd="2" destOrd="0" presId="urn:microsoft.com/office/officeart/2018/2/layout/IconVerticalSolidList"/>
    <dgm:cxn modelId="{4077B675-3FD3-42C3-AA7F-A5F9C7BC15C0}" type="presParOf" srcId="{345CC9AF-2EEF-4A73-AF1E-0C134329D330}" destId="{8D7E0CA4-930D-4A2D-8FEF-193C28F67803}" srcOrd="3" destOrd="0" presId="urn:microsoft.com/office/officeart/2018/2/layout/IconVerticalSolidList"/>
    <dgm:cxn modelId="{9C742E90-9634-4F0D-A82F-DB980E7E66BD}" type="presParOf" srcId="{8670E29A-3676-4B15-947B-4E3D82BE00D5}" destId="{76F308FD-0B8E-4568-87AB-ECB7187FEDE4}" srcOrd="1" destOrd="0" presId="urn:microsoft.com/office/officeart/2018/2/layout/IconVerticalSolidList"/>
    <dgm:cxn modelId="{591524F6-E655-4A40-B8F9-E665BE1FF65F}" type="presParOf" srcId="{8670E29A-3676-4B15-947B-4E3D82BE00D5}" destId="{16A6C09B-7504-47C3-B024-38B9D565E9C3}" srcOrd="2" destOrd="0" presId="urn:microsoft.com/office/officeart/2018/2/layout/IconVerticalSolidList"/>
    <dgm:cxn modelId="{05D143F5-D998-4C03-AE87-732E77400965}" type="presParOf" srcId="{16A6C09B-7504-47C3-B024-38B9D565E9C3}" destId="{0BC8A097-80BE-47CF-B628-D131C7E2B8F0}" srcOrd="0" destOrd="0" presId="urn:microsoft.com/office/officeart/2018/2/layout/IconVerticalSolidList"/>
    <dgm:cxn modelId="{7996557A-AEAA-46F2-A701-0848F86AC929}" type="presParOf" srcId="{16A6C09B-7504-47C3-B024-38B9D565E9C3}" destId="{4F0A17FA-AB62-4BC4-862E-476282C61489}" srcOrd="1" destOrd="0" presId="urn:microsoft.com/office/officeart/2018/2/layout/IconVerticalSolidList"/>
    <dgm:cxn modelId="{7B65F61D-DF64-463D-831A-7875D25F60C9}" type="presParOf" srcId="{16A6C09B-7504-47C3-B024-38B9D565E9C3}" destId="{62318AAB-9856-4C28-A8C0-D4C4EAEE00A6}" srcOrd="2" destOrd="0" presId="urn:microsoft.com/office/officeart/2018/2/layout/IconVerticalSolidList"/>
    <dgm:cxn modelId="{14A8853F-8BAB-4F38-A7C2-1FA7E16BB427}" type="presParOf" srcId="{16A6C09B-7504-47C3-B024-38B9D565E9C3}" destId="{3B4B94CD-3978-44FF-A600-A6DB512C700E}" srcOrd="3" destOrd="0" presId="urn:microsoft.com/office/officeart/2018/2/layout/IconVerticalSolidList"/>
    <dgm:cxn modelId="{8A2D7C48-AF27-4DF3-A1B6-3051D30D3C34}" type="presParOf" srcId="{8670E29A-3676-4B15-947B-4E3D82BE00D5}" destId="{F85B1770-70F8-48B2-987B-325D69FEF0CB}" srcOrd="3" destOrd="0" presId="urn:microsoft.com/office/officeart/2018/2/layout/IconVerticalSolidList"/>
    <dgm:cxn modelId="{C82C9EFB-C7CE-49F0-8542-790B45BD7AEA}" type="presParOf" srcId="{8670E29A-3676-4B15-947B-4E3D82BE00D5}" destId="{C270A747-C057-4D83-B46F-9F32474E5F1C}" srcOrd="4" destOrd="0" presId="urn:microsoft.com/office/officeart/2018/2/layout/IconVerticalSolidList"/>
    <dgm:cxn modelId="{7DE9BCCE-C0D4-4F70-897C-0756EB97D8D1}" type="presParOf" srcId="{C270A747-C057-4D83-B46F-9F32474E5F1C}" destId="{0FF699D4-88BA-47CA-AC9E-11FBE5DFED0F}" srcOrd="0" destOrd="0" presId="urn:microsoft.com/office/officeart/2018/2/layout/IconVerticalSolidList"/>
    <dgm:cxn modelId="{8C613098-AEF6-4290-9AE7-E686755063BD}" type="presParOf" srcId="{C270A747-C057-4D83-B46F-9F32474E5F1C}" destId="{73A8D59F-8AB3-4542-B52F-993E01729052}" srcOrd="1" destOrd="0" presId="urn:microsoft.com/office/officeart/2018/2/layout/IconVerticalSolidList"/>
    <dgm:cxn modelId="{6662ED7B-12E4-45CB-99E1-D0A3FE7CD1DB}" type="presParOf" srcId="{C270A747-C057-4D83-B46F-9F32474E5F1C}" destId="{0A21A3BA-DD5F-4BA0-BBEF-DDE40F393F1F}" srcOrd="2" destOrd="0" presId="urn:microsoft.com/office/officeart/2018/2/layout/IconVerticalSolidList"/>
    <dgm:cxn modelId="{4185DD50-861A-448B-B281-0918D167DAAF}" type="presParOf" srcId="{C270A747-C057-4D83-B46F-9F32474E5F1C}" destId="{27AF6C02-8104-4AEF-B6B1-D106345F0101}" srcOrd="3" destOrd="0" presId="urn:microsoft.com/office/officeart/2018/2/layout/IconVerticalSolidList"/>
    <dgm:cxn modelId="{4B6DD082-C8DC-4571-8FF5-3CDA7DC95D16}" type="presParOf" srcId="{8670E29A-3676-4B15-947B-4E3D82BE00D5}" destId="{68DFC000-3203-4CC2-AD3A-B7E9A5D27E4B}" srcOrd="5" destOrd="0" presId="urn:microsoft.com/office/officeart/2018/2/layout/IconVerticalSolidList"/>
    <dgm:cxn modelId="{479E1D38-F309-4EA1-BC7C-894B16B8E52A}" type="presParOf" srcId="{8670E29A-3676-4B15-947B-4E3D82BE00D5}" destId="{B1881293-6F6D-4273-ADAD-4C8D30964EFF}" srcOrd="6" destOrd="0" presId="urn:microsoft.com/office/officeart/2018/2/layout/IconVerticalSolidList"/>
    <dgm:cxn modelId="{69974507-4257-4748-B29B-84EECA661C2A}" type="presParOf" srcId="{B1881293-6F6D-4273-ADAD-4C8D30964EFF}" destId="{3656A6F4-D1D4-4F47-9704-FDF2B46EA482}" srcOrd="0" destOrd="0" presId="urn:microsoft.com/office/officeart/2018/2/layout/IconVerticalSolidList"/>
    <dgm:cxn modelId="{BAF73929-CF6C-4184-8BC1-4EFA2E1AC88E}" type="presParOf" srcId="{B1881293-6F6D-4273-ADAD-4C8D30964EFF}" destId="{B67D3635-79C6-46DB-B503-7D1568C9AB8B}" srcOrd="1" destOrd="0" presId="urn:microsoft.com/office/officeart/2018/2/layout/IconVerticalSolidList"/>
    <dgm:cxn modelId="{EB385DC5-FE44-4C11-ACD3-592814DBD4A4}" type="presParOf" srcId="{B1881293-6F6D-4273-ADAD-4C8D30964EFF}" destId="{71A4966A-1C47-4419-8895-F06C2C2CB75D}" srcOrd="2" destOrd="0" presId="urn:microsoft.com/office/officeart/2018/2/layout/IconVerticalSolidList"/>
    <dgm:cxn modelId="{8F8D42EB-6ECF-451A-AA2A-2FA52B838F28}" type="presParOf" srcId="{B1881293-6F6D-4273-ADAD-4C8D30964EFF}" destId="{C499B2DA-4914-4A55-886E-7B50DADE09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CF5605-B960-449F-93F4-2652EF37AC4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9E753-A7D2-49A2-A0CA-4AF78EAD9C00}">
      <dgm:prSet/>
      <dgm:spPr/>
      <dgm:t>
        <a:bodyPr/>
        <a:lstStyle/>
        <a:p>
          <a:r>
            <a:rPr lang="en-IN" dirty="0"/>
            <a:t>Used Darts NBEATSModel and </a:t>
          </a:r>
          <a:r>
            <a:rPr lang="en-IN" dirty="0" err="1"/>
            <a:t>TFTModel</a:t>
          </a:r>
          <a:r>
            <a:rPr lang="en-IN" dirty="0"/>
            <a:t> implementations.</a:t>
          </a:r>
          <a:endParaRPr lang="en-US" dirty="0"/>
        </a:p>
      </dgm:t>
    </dgm:pt>
    <dgm:pt modelId="{05B55E13-5835-4E59-8355-34B66F50EEA7}" type="parTrans" cxnId="{E56326B6-ABCD-478F-9A67-278535EC5D7C}">
      <dgm:prSet/>
      <dgm:spPr/>
      <dgm:t>
        <a:bodyPr/>
        <a:lstStyle/>
        <a:p>
          <a:endParaRPr lang="en-US"/>
        </a:p>
      </dgm:t>
    </dgm:pt>
    <dgm:pt modelId="{6AEC87D8-C29D-4B81-BE4A-4DFCA47B001E}" type="sibTrans" cxnId="{E56326B6-ABCD-478F-9A67-278535EC5D7C}">
      <dgm:prSet phldrT="01" phldr="0"/>
      <dgm:spPr/>
      <dgm:t>
        <a:bodyPr/>
        <a:lstStyle/>
        <a:p>
          <a:endParaRPr lang="en-US"/>
        </a:p>
      </dgm:t>
    </dgm:pt>
    <dgm:pt modelId="{DF611594-855B-492B-8601-4C0E37063438}">
      <dgm:prSet/>
      <dgm:spPr/>
      <dgm:t>
        <a:bodyPr/>
        <a:lstStyle/>
        <a:p>
          <a:r>
            <a:rPr lang="en-IN" dirty="0"/>
            <a:t>Configured with input/output chunk lengths of 24 hours.</a:t>
          </a:r>
          <a:endParaRPr lang="en-US" dirty="0"/>
        </a:p>
      </dgm:t>
    </dgm:pt>
    <dgm:pt modelId="{01E8645C-3402-4047-803F-0DCB7F9B7B00}" type="parTrans" cxnId="{62523CFD-0278-4234-9117-31B84332ED31}">
      <dgm:prSet/>
      <dgm:spPr/>
      <dgm:t>
        <a:bodyPr/>
        <a:lstStyle/>
        <a:p>
          <a:endParaRPr lang="en-US"/>
        </a:p>
      </dgm:t>
    </dgm:pt>
    <dgm:pt modelId="{7672AA94-A1BF-4FDA-BA4F-DB33E6AA77CF}" type="sibTrans" cxnId="{62523CFD-0278-4234-9117-31B84332ED31}">
      <dgm:prSet phldrT="02" phldr="0"/>
      <dgm:spPr/>
      <dgm:t>
        <a:bodyPr/>
        <a:lstStyle/>
        <a:p>
          <a:endParaRPr lang="en-US"/>
        </a:p>
      </dgm:t>
    </dgm:pt>
    <dgm:pt modelId="{0116CFB5-3E98-4661-ADE0-1ACF2F5358E2}">
      <dgm:prSet/>
      <dgm:spPr/>
      <dgm:t>
        <a:bodyPr/>
        <a:lstStyle/>
        <a:p>
          <a:r>
            <a:rPr lang="en-IN" dirty="0"/>
            <a:t>TFT used both past and future covariates for context.</a:t>
          </a:r>
          <a:endParaRPr lang="en-US" dirty="0"/>
        </a:p>
      </dgm:t>
    </dgm:pt>
    <dgm:pt modelId="{AEE7485B-2AAD-4233-A7AA-05B07DF68844}" type="parTrans" cxnId="{007973D9-E75B-4F26-A8BC-A12B624A654D}">
      <dgm:prSet/>
      <dgm:spPr/>
      <dgm:t>
        <a:bodyPr/>
        <a:lstStyle/>
        <a:p>
          <a:endParaRPr lang="en-US"/>
        </a:p>
      </dgm:t>
    </dgm:pt>
    <dgm:pt modelId="{AD60BBA7-7B34-4468-8860-9EFBF141642F}" type="sibTrans" cxnId="{007973D9-E75B-4F26-A8BC-A12B624A654D}">
      <dgm:prSet phldrT="03" phldr="0"/>
      <dgm:spPr/>
      <dgm:t>
        <a:bodyPr/>
        <a:lstStyle/>
        <a:p>
          <a:endParaRPr lang="en-US"/>
        </a:p>
      </dgm:t>
    </dgm:pt>
    <dgm:pt modelId="{FD0C831A-2B26-4250-A977-343E53226D3A}">
      <dgm:prSet/>
      <dgm:spPr/>
      <dgm:t>
        <a:bodyPr/>
        <a:lstStyle/>
        <a:p>
          <a:r>
            <a:rPr lang="en-IN" dirty="0"/>
            <a:t>Models trained with </a:t>
          </a:r>
          <a:r>
            <a:rPr lang="en-IN" dirty="0" err="1"/>
            <a:t>PyTorch</a:t>
          </a:r>
          <a:r>
            <a:rPr lang="en-IN" dirty="0"/>
            <a:t> Lightning backend.</a:t>
          </a:r>
          <a:endParaRPr lang="en-US" dirty="0"/>
        </a:p>
      </dgm:t>
    </dgm:pt>
    <dgm:pt modelId="{E00A4197-D74B-4446-B7DF-6A0FCF77D776}" type="parTrans" cxnId="{A221BC5D-248B-4DE9-9859-8D192B71E88E}">
      <dgm:prSet/>
      <dgm:spPr/>
      <dgm:t>
        <a:bodyPr/>
        <a:lstStyle/>
        <a:p>
          <a:endParaRPr lang="en-US"/>
        </a:p>
      </dgm:t>
    </dgm:pt>
    <dgm:pt modelId="{9A6F1ECA-DA40-4375-90CD-A67347EC5B6A}" type="sibTrans" cxnId="{A221BC5D-248B-4DE9-9859-8D192B71E88E}">
      <dgm:prSet phldrT="04" phldr="0"/>
      <dgm:spPr/>
      <dgm:t>
        <a:bodyPr/>
        <a:lstStyle/>
        <a:p>
          <a:endParaRPr lang="en-US"/>
        </a:p>
      </dgm:t>
    </dgm:pt>
    <dgm:pt modelId="{9DECE668-9CD9-6B40-8B0C-7591AA6B68D9}" type="pres">
      <dgm:prSet presAssocID="{DDCF5605-B960-449F-93F4-2652EF37AC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42C9C3-4C4D-CC43-954E-8022EFD57D18}" type="pres">
      <dgm:prSet presAssocID="{CAF9E753-A7D2-49A2-A0CA-4AF78EAD9C00}" presName="hierRoot1" presStyleCnt="0"/>
      <dgm:spPr/>
    </dgm:pt>
    <dgm:pt modelId="{2057CE0F-7EEC-B449-AE6C-BDD892AE8C15}" type="pres">
      <dgm:prSet presAssocID="{CAF9E753-A7D2-49A2-A0CA-4AF78EAD9C00}" presName="composite" presStyleCnt="0"/>
      <dgm:spPr/>
    </dgm:pt>
    <dgm:pt modelId="{FA4B31F2-29F1-B745-9E8A-94F7159481DD}" type="pres">
      <dgm:prSet presAssocID="{CAF9E753-A7D2-49A2-A0CA-4AF78EAD9C00}" presName="background" presStyleLbl="node0" presStyleIdx="0" presStyleCnt="4"/>
      <dgm:spPr/>
    </dgm:pt>
    <dgm:pt modelId="{9188A9F8-5221-BA40-83C2-C2088ADB66D6}" type="pres">
      <dgm:prSet presAssocID="{CAF9E753-A7D2-49A2-A0CA-4AF78EAD9C00}" presName="text" presStyleLbl="fgAcc0" presStyleIdx="0" presStyleCnt="4">
        <dgm:presLayoutVars>
          <dgm:chPref val="3"/>
        </dgm:presLayoutVars>
      </dgm:prSet>
      <dgm:spPr/>
    </dgm:pt>
    <dgm:pt modelId="{8E80F3FB-AD1C-B14C-99BD-5FECE76C11EB}" type="pres">
      <dgm:prSet presAssocID="{CAF9E753-A7D2-49A2-A0CA-4AF78EAD9C00}" presName="hierChild2" presStyleCnt="0"/>
      <dgm:spPr/>
    </dgm:pt>
    <dgm:pt modelId="{F299C91E-8357-9E4F-94C9-58069B504E62}" type="pres">
      <dgm:prSet presAssocID="{DF611594-855B-492B-8601-4C0E37063438}" presName="hierRoot1" presStyleCnt="0"/>
      <dgm:spPr/>
    </dgm:pt>
    <dgm:pt modelId="{44E39584-9220-6B48-9E2D-9F670CE006D1}" type="pres">
      <dgm:prSet presAssocID="{DF611594-855B-492B-8601-4C0E37063438}" presName="composite" presStyleCnt="0"/>
      <dgm:spPr/>
    </dgm:pt>
    <dgm:pt modelId="{F7E4FE28-11A1-C24A-91F7-7EA7A9FD8207}" type="pres">
      <dgm:prSet presAssocID="{DF611594-855B-492B-8601-4C0E37063438}" presName="background" presStyleLbl="node0" presStyleIdx="1" presStyleCnt="4"/>
      <dgm:spPr/>
    </dgm:pt>
    <dgm:pt modelId="{E194B169-B8C8-EC4B-9AF3-6063462BEE22}" type="pres">
      <dgm:prSet presAssocID="{DF611594-855B-492B-8601-4C0E37063438}" presName="text" presStyleLbl="fgAcc0" presStyleIdx="1" presStyleCnt="4">
        <dgm:presLayoutVars>
          <dgm:chPref val="3"/>
        </dgm:presLayoutVars>
      </dgm:prSet>
      <dgm:spPr/>
    </dgm:pt>
    <dgm:pt modelId="{9A6C7354-2592-B04C-AADB-4683B14D510D}" type="pres">
      <dgm:prSet presAssocID="{DF611594-855B-492B-8601-4C0E37063438}" presName="hierChild2" presStyleCnt="0"/>
      <dgm:spPr/>
    </dgm:pt>
    <dgm:pt modelId="{69A3C21D-0D11-C140-A348-24C8C17079C3}" type="pres">
      <dgm:prSet presAssocID="{0116CFB5-3E98-4661-ADE0-1ACF2F5358E2}" presName="hierRoot1" presStyleCnt="0"/>
      <dgm:spPr/>
    </dgm:pt>
    <dgm:pt modelId="{CFA6F22B-5C6D-6744-9E4D-C6BF1DBAEA6F}" type="pres">
      <dgm:prSet presAssocID="{0116CFB5-3E98-4661-ADE0-1ACF2F5358E2}" presName="composite" presStyleCnt="0"/>
      <dgm:spPr/>
    </dgm:pt>
    <dgm:pt modelId="{A1332D35-3E84-3B4E-B527-79CF0FCF4FF9}" type="pres">
      <dgm:prSet presAssocID="{0116CFB5-3E98-4661-ADE0-1ACF2F5358E2}" presName="background" presStyleLbl="node0" presStyleIdx="2" presStyleCnt="4"/>
      <dgm:spPr/>
    </dgm:pt>
    <dgm:pt modelId="{E4053FC7-1123-C942-94DE-404B4A454F41}" type="pres">
      <dgm:prSet presAssocID="{0116CFB5-3E98-4661-ADE0-1ACF2F5358E2}" presName="text" presStyleLbl="fgAcc0" presStyleIdx="2" presStyleCnt="4">
        <dgm:presLayoutVars>
          <dgm:chPref val="3"/>
        </dgm:presLayoutVars>
      </dgm:prSet>
      <dgm:spPr/>
    </dgm:pt>
    <dgm:pt modelId="{A10C378A-B14C-B849-9BEB-A1C8C7FE8A1A}" type="pres">
      <dgm:prSet presAssocID="{0116CFB5-3E98-4661-ADE0-1ACF2F5358E2}" presName="hierChild2" presStyleCnt="0"/>
      <dgm:spPr/>
    </dgm:pt>
    <dgm:pt modelId="{3C78DEC9-FA62-F84D-81E9-2AC7AB48B9BC}" type="pres">
      <dgm:prSet presAssocID="{FD0C831A-2B26-4250-A977-343E53226D3A}" presName="hierRoot1" presStyleCnt="0"/>
      <dgm:spPr/>
    </dgm:pt>
    <dgm:pt modelId="{670BB594-B5CB-CA4A-98FE-E6FC93D1FCDA}" type="pres">
      <dgm:prSet presAssocID="{FD0C831A-2B26-4250-A977-343E53226D3A}" presName="composite" presStyleCnt="0"/>
      <dgm:spPr/>
    </dgm:pt>
    <dgm:pt modelId="{2816D7C1-98E8-DD4B-8927-63AD870C47EA}" type="pres">
      <dgm:prSet presAssocID="{FD0C831A-2B26-4250-A977-343E53226D3A}" presName="background" presStyleLbl="node0" presStyleIdx="3" presStyleCnt="4"/>
      <dgm:spPr/>
    </dgm:pt>
    <dgm:pt modelId="{9BB0BD43-74C1-0145-8A15-6892E5E23683}" type="pres">
      <dgm:prSet presAssocID="{FD0C831A-2B26-4250-A977-343E53226D3A}" presName="text" presStyleLbl="fgAcc0" presStyleIdx="3" presStyleCnt="4">
        <dgm:presLayoutVars>
          <dgm:chPref val="3"/>
        </dgm:presLayoutVars>
      </dgm:prSet>
      <dgm:spPr/>
    </dgm:pt>
    <dgm:pt modelId="{15BF4B9A-4A97-B447-9F15-F5AB0857AF90}" type="pres">
      <dgm:prSet presAssocID="{FD0C831A-2B26-4250-A977-343E53226D3A}" presName="hierChild2" presStyleCnt="0"/>
      <dgm:spPr/>
    </dgm:pt>
  </dgm:ptLst>
  <dgm:cxnLst>
    <dgm:cxn modelId="{1ABDE714-57CF-BF41-9B4F-1A5D26EA5F04}" type="presOf" srcId="{FD0C831A-2B26-4250-A977-343E53226D3A}" destId="{9BB0BD43-74C1-0145-8A15-6892E5E23683}" srcOrd="0" destOrd="0" presId="urn:microsoft.com/office/officeart/2005/8/layout/hierarchy1"/>
    <dgm:cxn modelId="{ECBCF53B-65A3-4F47-B6D0-DC1B73B5D57B}" type="presOf" srcId="{0116CFB5-3E98-4661-ADE0-1ACF2F5358E2}" destId="{E4053FC7-1123-C942-94DE-404B4A454F41}" srcOrd="0" destOrd="0" presId="urn:microsoft.com/office/officeart/2005/8/layout/hierarchy1"/>
    <dgm:cxn modelId="{EA021C44-7BA2-B644-B7B3-A81D2E5ADEE1}" type="presOf" srcId="{CAF9E753-A7D2-49A2-A0CA-4AF78EAD9C00}" destId="{9188A9F8-5221-BA40-83C2-C2088ADB66D6}" srcOrd="0" destOrd="0" presId="urn:microsoft.com/office/officeart/2005/8/layout/hierarchy1"/>
    <dgm:cxn modelId="{A221BC5D-248B-4DE9-9859-8D192B71E88E}" srcId="{DDCF5605-B960-449F-93F4-2652EF37AC43}" destId="{FD0C831A-2B26-4250-A977-343E53226D3A}" srcOrd="3" destOrd="0" parTransId="{E00A4197-D74B-4446-B7DF-6A0FCF77D776}" sibTransId="{9A6F1ECA-DA40-4375-90CD-A67347EC5B6A}"/>
    <dgm:cxn modelId="{F887C17C-3375-8346-BB6A-4E5FBDDB5DCA}" type="presOf" srcId="{DF611594-855B-492B-8601-4C0E37063438}" destId="{E194B169-B8C8-EC4B-9AF3-6063462BEE22}" srcOrd="0" destOrd="0" presId="urn:microsoft.com/office/officeart/2005/8/layout/hierarchy1"/>
    <dgm:cxn modelId="{E56326B6-ABCD-478F-9A67-278535EC5D7C}" srcId="{DDCF5605-B960-449F-93F4-2652EF37AC43}" destId="{CAF9E753-A7D2-49A2-A0CA-4AF78EAD9C00}" srcOrd="0" destOrd="0" parTransId="{05B55E13-5835-4E59-8355-34B66F50EEA7}" sibTransId="{6AEC87D8-C29D-4B81-BE4A-4DFCA47B001E}"/>
    <dgm:cxn modelId="{A1324DB8-17A0-024A-8C7B-D5E3DDE52363}" type="presOf" srcId="{DDCF5605-B960-449F-93F4-2652EF37AC43}" destId="{9DECE668-9CD9-6B40-8B0C-7591AA6B68D9}" srcOrd="0" destOrd="0" presId="urn:microsoft.com/office/officeart/2005/8/layout/hierarchy1"/>
    <dgm:cxn modelId="{007973D9-E75B-4F26-A8BC-A12B624A654D}" srcId="{DDCF5605-B960-449F-93F4-2652EF37AC43}" destId="{0116CFB5-3E98-4661-ADE0-1ACF2F5358E2}" srcOrd="2" destOrd="0" parTransId="{AEE7485B-2AAD-4233-A7AA-05B07DF68844}" sibTransId="{AD60BBA7-7B34-4468-8860-9EFBF141642F}"/>
    <dgm:cxn modelId="{62523CFD-0278-4234-9117-31B84332ED31}" srcId="{DDCF5605-B960-449F-93F4-2652EF37AC43}" destId="{DF611594-855B-492B-8601-4C0E37063438}" srcOrd="1" destOrd="0" parTransId="{01E8645C-3402-4047-803F-0DCB7F9B7B00}" sibTransId="{7672AA94-A1BF-4FDA-BA4F-DB33E6AA77CF}"/>
    <dgm:cxn modelId="{65347E73-2F91-4E40-A730-4105ECC8A19C}" type="presParOf" srcId="{9DECE668-9CD9-6B40-8B0C-7591AA6B68D9}" destId="{B142C9C3-4C4D-CC43-954E-8022EFD57D18}" srcOrd="0" destOrd="0" presId="urn:microsoft.com/office/officeart/2005/8/layout/hierarchy1"/>
    <dgm:cxn modelId="{19A2EE1F-A20F-BB48-A7E7-C75475795C38}" type="presParOf" srcId="{B142C9C3-4C4D-CC43-954E-8022EFD57D18}" destId="{2057CE0F-7EEC-B449-AE6C-BDD892AE8C15}" srcOrd="0" destOrd="0" presId="urn:microsoft.com/office/officeart/2005/8/layout/hierarchy1"/>
    <dgm:cxn modelId="{5F97E013-9CCA-8947-B530-DAAC07C1DCAE}" type="presParOf" srcId="{2057CE0F-7EEC-B449-AE6C-BDD892AE8C15}" destId="{FA4B31F2-29F1-B745-9E8A-94F7159481DD}" srcOrd="0" destOrd="0" presId="urn:microsoft.com/office/officeart/2005/8/layout/hierarchy1"/>
    <dgm:cxn modelId="{52F4C7D9-0690-434A-9496-B4A8836B46FA}" type="presParOf" srcId="{2057CE0F-7EEC-B449-AE6C-BDD892AE8C15}" destId="{9188A9F8-5221-BA40-83C2-C2088ADB66D6}" srcOrd="1" destOrd="0" presId="urn:microsoft.com/office/officeart/2005/8/layout/hierarchy1"/>
    <dgm:cxn modelId="{A05AB260-4C08-9846-89B8-65B5351A70EF}" type="presParOf" srcId="{B142C9C3-4C4D-CC43-954E-8022EFD57D18}" destId="{8E80F3FB-AD1C-B14C-99BD-5FECE76C11EB}" srcOrd="1" destOrd="0" presId="urn:microsoft.com/office/officeart/2005/8/layout/hierarchy1"/>
    <dgm:cxn modelId="{2F486DD5-9CE3-3A41-A74A-27FEB26AA047}" type="presParOf" srcId="{9DECE668-9CD9-6B40-8B0C-7591AA6B68D9}" destId="{F299C91E-8357-9E4F-94C9-58069B504E62}" srcOrd="1" destOrd="0" presId="urn:microsoft.com/office/officeart/2005/8/layout/hierarchy1"/>
    <dgm:cxn modelId="{522C2B88-4E56-F448-8A70-0DEF39F164F1}" type="presParOf" srcId="{F299C91E-8357-9E4F-94C9-58069B504E62}" destId="{44E39584-9220-6B48-9E2D-9F670CE006D1}" srcOrd="0" destOrd="0" presId="urn:microsoft.com/office/officeart/2005/8/layout/hierarchy1"/>
    <dgm:cxn modelId="{47BEA376-43D2-B34D-B659-FEA492682D99}" type="presParOf" srcId="{44E39584-9220-6B48-9E2D-9F670CE006D1}" destId="{F7E4FE28-11A1-C24A-91F7-7EA7A9FD8207}" srcOrd="0" destOrd="0" presId="urn:microsoft.com/office/officeart/2005/8/layout/hierarchy1"/>
    <dgm:cxn modelId="{9C096AD2-F02E-6142-A250-C234AF907A47}" type="presParOf" srcId="{44E39584-9220-6B48-9E2D-9F670CE006D1}" destId="{E194B169-B8C8-EC4B-9AF3-6063462BEE22}" srcOrd="1" destOrd="0" presId="urn:microsoft.com/office/officeart/2005/8/layout/hierarchy1"/>
    <dgm:cxn modelId="{F4059A86-584E-404F-AC67-13C54ABE1C52}" type="presParOf" srcId="{F299C91E-8357-9E4F-94C9-58069B504E62}" destId="{9A6C7354-2592-B04C-AADB-4683B14D510D}" srcOrd="1" destOrd="0" presId="urn:microsoft.com/office/officeart/2005/8/layout/hierarchy1"/>
    <dgm:cxn modelId="{327497A0-32CF-CF4C-B905-58CF77C46657}" type="presParOf" srcId="{9DECE668-9CD9-6B40-8B0C-7591AA6B68D9}" destId="{69A3C21D-0D11-C140-A348-24C8C17079C3}" srcOrd="2" destOrd="0" presId="urn:microsoft.com/office/officeart/2005/8/layout/hierarchy1"/>
    <dgm:cxn modelId="{64F91B5B-176C-D246-A594-20BD9B8DBADC}" type="presParOf" srcId="{69A3C21D-0D11-C140-A348-24C8C17079C3}" destId="{CFA6F22B-5C6D-6744-9E4D-C6BF1DBAEA6F}" srcOrd="0" destOrd="0" presId="urn:microsoft.com/office/officeart/2005/8/layout/hierarchy1"/>
    <dgm:cxn modelId="{5CC3160D-305E-A446-9B83-6A28C447C7FF}" type="presParOf" srcId="{CFA6F22B-5C6D-6744-9E4D-C6BF1DBAEA6F}" destId="{A1332D35-3E84-3B4E-B527-79CF0FCF4FF9}" srcOrd="0" destOrd="0" presId="urn:microsoft.com/office/officeart/2005/8/layout/hierarchy1"/>
    <dgm:cxn modelId="{CDCF42C6-BF98-E44B-A8F6-038E7FBA02CB}" type="presParOf" srcId="{CFA6F22B-5C6D-6744-9E4D-C6BF1DBAEA6F}" destId="{E4053FC7-1123-C942-94DE-404B4A454F41}" srcOrd="1" destOrd="0" presId="urn:microsoft.com/office/officeart/2005/8/layout/hierarchy1"/>
    <dgm:cxn modelId="{7CEFA6F9-4392-AF46-827F-E9D1F95616C7}" type="presParOf" srcId="{69A3C21D-0D11-C140-A348-24C8C17079C3}" destId="{A10C378A-B14C-B849-9BEB-A1C8C7FE8A1A}" srcOrd="1" destOrd="0" presId="urn:microsoft.com/office/officeart/2005/8/layout/hierarchy1"/>
    <dgm:cxn modelId="{85000117-BFE5-FB42-B7BE-29030370387C}" type="presParOf" srcId="{9DECE668-9CD9-6B40-8B0C-7591AA6B68D9}" destId="{3C78DEC9-FA62-F84D-81E9-2AC7AB48B9BC}" srcOrd="3" destOrd="0" presId="urn:microsoft.com/office/officeart/2005/8/layout/hierarchy1"/>
    <dgm:cxn modelId="{A10972EA-A074-3F42-8339-2109DE0381F8}" type="presParOf" srcId="{3C78DEC9-FA62-F84D-81E9-2AC7AB48B9BC}" destId="{670BB594-B5CB-CA4A-98FE-E6FC93D1FCDA}" srcOrd="0" destOrd="0" presId="urn:microsoft.com/office/officeart/2005/8/layout/hierarchy1"/>
    <dgm:cxn modelId="{BAA6405F-BF0E-CD48-855D-7C10A72579D6}" type="presParOf" srcId="{670BB594-B5CB-CA4A-98FE-E6FC93D1FCDA}" destId="{2816D7C1-98E8-DD4B-8927-63AD870C47EA}" srcOrd="0" destOrd="0" presId="urn:microsoft.com/office/officeart/2005/8/layout/hierarchy1"/>
    <dgm:cxn modelId="{BFB4761A-28B3-6E4D-8392-3F2242E908EE}" type="presParOf" srcId="{670BB594-B5CB-CA4A-98FE-E6FC93D1FCDA}" destId="{9BB0BD43-74C1-0145-8A15-6892E5E23683}" srcOrd="1" destOrd="0" presId="urn:microsoft.com/office/officeart/2005/8/layout/hierarchy1"/>
    <dgm:cxn modelId="{DCD2FE6C-5BD3-B744-AE9D-BA8144E3CA4E}" type="presParOf" srcId="{3C78DEC9-FA62-F84D-81E9-2AC7AB48B9BC}" destId="{15BF4B9A-4A97-B447-9F15-F5AB0857AF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B91C5-E954-4F4B-8B17-8F9C00EA6BA0}">
      <dsp:nvSpPr>
        <dsp:cNvPr id="0" name=""/>
        <dsp:cNvSpPr/>
      </dsp:nvSpPr>
      <dsp:spPr>
        <a:xfrm>
          <a:off x="1886414" y="42152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2E6D9-88F3-4C9E-818C-B8B8D3449EA1}">
      <dsp:nvSpPr>
        <dsp:cNvPr id="0" name=""/>
        <dsp:cNvSpPr/>
      </dsp:nvSpPr>
      <dsp:spPr>
        <a:xfrm>
          <a:off x="1391414" y="1734153"/>
          <a:ext cx="1800000" cy="203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Collected and pre-processed OHLCV data, extending dataset from 2014 to 2024 using </a:t>
          </a:r>
          <a:r>
            <a:rPr lang="en-IN" sz="1500" kern="1200" dirty="0" err="1"/>
            <a:t>CryptoCompare</a:t>
          </a:r>
          <a:r>
            <a:rPr lang="en-IN" sz="1500" kern="1200" dirty="0"/>
            <a:t>, Binance, etc.</a:t>
          </a:r>
          <a:endParaRPr lang="en-US" sz="1500" kern="1200" dirty="0"/>
        </a:p>
      </dsp:txBody>
      <dsp:txXfrm>
        <a:off x="1391414" y="1734153"/>
        <a:ext cx="1800000" cy="2037128"/>
      </dsp:txXfrm>
    </dsp:sp>
    <dsp:sp modelId="{2B16D655-6E57-4D61-B77A-6350F6FE384E}">
      <dsp:nvSpPr>
        <dsp:cNvPr id="0" name=""/>
        <dsp:cNvSpPr/>
      </dsp:nvSpPr>
      <dsp:spPr>
        <a:xfrm>
          <a:off x="4001414" y="42152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610F8-72A1-4191-85FA-AB65B838AF59}">
      <dsp:nvSpPr>
        <dsp:cNvPr id="0" name=""/>
        <dsp:cNvSpPr/>
      </dsp:nvSpPr>
      <dsp:spPr>
        <a:xfrm>
          <a:off x="3506414" y="1734153"/>
          <a:ext cx="1800000" cy="203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Performed Preprocessing and </a:t>
          </a:r>
          <a:r>
            <a:rPr lang="en-IN" sz="1500" kern="1200" dirty="0"/>
            <a:t>added multiple technical indicators during feature engineering.</a:t>
          </a:r>
          <a:endParaRPr lang="en-US" sz="1500" kern="1200" dirty="0"/>
        </a:p>
      </dsp:txBody>
      <dsp:txXfrm>
        <a:off x="3506414" y="1734153"/>
        <a:ext cx="1800000" cy="2037128"/>
      </dsp:txXfrm>
    </dsp:sp>
    <dsp:sp modelId="{31807765-5BF9-44CF-BE9C-947E14616F04}">
      <dsp:nvSpPr>
        <dsp:cNvPr id="0" name=""/>
        <dsp:cNvSpPr/>
      </dsp:nvSpPr>
      <dsp:spPr>
        <a:xfrm>
          <a:off x="6116414" y="42152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E80EA-6559-4B35-916D-5ABBCD540C1E}">
      <dsp:nvSpPr>
        <dsp:cNvPr id="0" name=""/>
        <dsp:cNvSpPr/>
      </dsp:nvSpPr>
      <dsp:spPr>
        <a:xfrm>
          <a:off x="5621414" y="1734153"/>
          <a:ext cx="1800000" cy="203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Trained NBEATS and TFT models and performed combined inference </a:t>
          </a:r>
        </a:p>
      </dsp:txBody>
      <dsp:txXfrm>
        <a:off x="5621414" y="1734153"/>
        <a:ext cx="1800000" cy="2037128"/>
      </dsp:txXfrm>
    </dsp:sp>
    <dsp:sp modelId="{0B429189-6BE7-4A5C-A879-662438A755C3}">
      <dsp:nvSpPr>
        <dsp:cNvPr id="0" name=""/>
        <dsp:cNvSpPr/>
      </dsp:nvSpPr>
      <dsp:spPr>
        <a:xfrm>
          <a:off x="8231414" y="42152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AC5AF-3CC4-4A41-BE53-7B1192F37FBB}">
      <dsp:nvSpPr>
        <dsp:cNvPr id="0" name=""/>
        <dsp:cNvSpPr/>
      </dsp:nvSpPr>
      <dsp:spPr>
        <a:xfrm>
          <a:off x="7736414" y="1734153"/>
          <a:ext cx="1800000" cy="203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Achieved: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MAE: 504.7925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 RMSE: 636.5246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 MSE: 405163 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MAPE: 0.6021 SMAPE: 0.6015 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R2: 0.6550</a:t>
          </a:r>
          <a:endParaRPr lang="en-US" sz="1500" kern="1200" dirty="0"/>
        </a:p>
      </dsp:txBody>
      <dsp:txXfrm>
        <a:off x="7736414" y="1734153"/>
        <a:ext cx="1800000" cy="2037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F2449-9FDF-4769-9930-C72DDE6822BE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3225A-9B90-4801-A34E-82B86B20507E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E0CA4-930D-4A2D-8FEF-193C28F67803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Collected sentiment data, performed preprocessing, and added sentiment-based features.</a:t>
          </a:r>
          <a:endParaRPr lang="en-US" sz="2200" kern="1200"/>
        </a:p>
      </dsp:txBody>
      <dsp:txXfrm>
        <a:off x="1057183" y="1805"/>
        <a:ext cx="9458416" cy="915310"/>
      </dsp:txXfrm>
    </dsp:sp>
    <dsp:sp modelId="{0BC8A097-80BE-47CF-B628-D131C7E2B8F0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A17FA-AB62-4BC4-862E-476282C61489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B94CD-3978-44FF-A600-A6DB512C700E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Trained NBEATS and TFT models using Chameleon on a GPU virtual machine (VM) with increased epochs for better convergence. </a:t>
          </a:r>
          <a:endParaRPr lang="en-US" sz="2200" kern="1200" dirty="0"/>
        </a:p>
      </dsp:txBody>
      <dsp:txXfrm>
        <a:off x="1057183" y="1145944"/>
        <a:ext cx="9458416" cy="915310"/>
      </dsp:txXfrm>
    </dsp:sp>
    <dsp:sp modelId="{0FF699D4-88BA-47CA-AC9E-11FBE5DFED0F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8D59F-8AB3-4542-B52F-993E0172905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F6C02-8104-4AEF-B6B1-D106345F0101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Integrated an explainability module to enhance model interpretability.</a:t>
          </a:r>
          <a:endParaRPr lang="en-US" sz="2200" kern="1200"/>
        </a:p>
      </dsp:txBody>
      <dsp:txXfrm>
        <a:off x="1057183" y="2290082"/>
        <a:ext cx="9458416" cy="915310"/>
      </dsp:txXfrm>
    </dsp:sp>
    <dsp:sp modelId="{3656A6F4-D1D4-4F47-9704-FDF2B46EA48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D3635-79C6-46DB-B503-7D1568C9AB8B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9B2DA-4914-4A55-886E-7B50DADE09D6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Achieved improved model accuracy compared to earlier results.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B31F2-29F1-B745-9E8A-94F7159481DD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9F8-5221-BA40-83C2-C2088ADB66D6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Used Darts NBEATSModel and </a:t>
          </a:r>
          <a:r>
            <a:rPr lang="en-IN" sz="2100" kern="1200" dirty="0" err="1"/>
            <a:t>TFTModel</a:t>
          </a:r>
          <a:r>
            <a:rPr lang="en-IN" sz="2100" kern="1200" dirty="0"/>
            <a:t> implementations.</a:t>
          </a:r>
          <a:endParaRPr lang="en-US" sz="2100" kern="1200" dirty="0"/>
        </a:p>
      </dsp:txBody>
      <dsp:txXfrm>
        <a:off x="299702" y="1282093"/>
        <a:ext cx="2200851" cy="1366505"/>
      </dsp:txXfrm>
    </dsp:sp>
    <dsp:sp modelId="{F7E4FE28-11A1-C24A-91F7-7EA7A9FD8207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4B169-B8C8-EC4B-9AF3-6063462BEE22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Configured with input/output chunk lengths of 24 hours.</a:t>
          </a:r>
          <a:endParaRPr lang="en-US" sz="2100" kern="1200" dirty="0"/>
        </a:p>
      </dsp:txBody>
      <dsp:txXfrm>
        <a:off x="3093555" y="1282093"/>
        <a:ext cx="2200851" cy="1366505"/>
      </dsp:txXfrm>
    </dsp:sp>
    <dsp:sp modelId="{A1332D35-3E84-3B4E-B527-79CF0FCF4FF9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53FC7-1123-C942-94DE-404B4A454F41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TFT used both past and future covariates for context.</a:t>
          </a:r>
          <a:endParaRPr lang="en-US" sz="2100" kern="1200" dirty="0"/>
        </a:p>
      </dsp:txBody>
      <dsp:txXfrm>
        <a:off x="5887408" y="1282093"/>
        <a:ext cx="2200851" cy="1366505"/>
      </dsp:txXfrm>
    </dsp:sp>
    <dsp:sp modelId="{2816D7C1-98E8-DD4B-8927-63AD870C47EA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0BD43-74C1-0145-8A15-6892E5E23683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Models trained with </a:t>
          </a:r>
          <a:r>
            <a:rPr lang="en-IN" sz="2100" kern="1200" dirty="0" err="1"/>
            <a:t>PyTorch</a:t>
          </a:r>
          <a:r>
            <a:rPr lang="en-IN" sz="2100" kern="1200" dirty="0"/>
            <a:t> Lightning backend.</a:t>
          </a:r>
          <a:endParaRPr lang="en-US" sz="2100" kern="1200" dirty="0"/>
        </a:p>
      </dsp:txBody>
      <dsp:txXfrm>
        <a:off x="8681261" y="12820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F1810-C022-4245-BD2D-9D12F6F84683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2EE5-99D9-E44B-812A-88ABA57AD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9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2EE5-99D9-E44B-812A-88ABA57AD2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3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0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6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0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0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4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3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0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12CD8-415A-434F-88F2-AFAEC703921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8BAD-38AE-0B02-C882-FA65A151F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IN" sz="4400" i="0" dirty="0">
                <a:effectLst/>
              </a:rPr>
              <a:t>Multimodal Cryptocurrency Price Forecasting with Explainable AI and Sentiment Analysis</a:t>
            </a:r>
            <a:br>
              <a:rPr lang="en-IN" sz="4400" i="0" dirty="0">
                <a:effectLst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8968F-F8B3-07C0-DC04-81C2C4533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Atishay Jain</a:t>
            </a:r>
          </a:p>
          <a:p>
            <a:pPr algn="l"/>
            <a:r>
              <a:rPr lang="en-US" sz="2000" dirty="0"/>
              <a:t>A20609413 </a:t>
            </a:r>
          </a:p>
        </p:txBody>
      </p:sp>
      <p:pic>
        <p:nvPicPr>
          <p:cNvPr id="5" name="Picture 4" descr="Digital stock icons in closeup">
            <a:extLst>
              <a:ext uri="{FF2B5EF4-FFF2-40B4-BE49-F238E27FC236}">
                <a16:creationId xmlns:a16="http://schemas.microsoft.com/office/drawing/2014/main" id="{782CF3DB-CF4A-A7A0-E2D7-42E94FC2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82" r="2001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465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00A6-A938-BCD5-21A5-46045B68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297EB-5ECD-7BE2-4F03-338C1041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42" y="170221"/>
            <a:ext cx="8410918" cy="63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0540-ECAA-A588-AD4C-C3A2E60F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Sentiment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9C85A-B4E4-AA92-0768-431CE69E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829"/>
            <a:ext cx="11952514" cy="77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9513-9129-6955-2C7C-E77E3CFA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FC248E-1FEA-6E72-FAD0-7E7279D49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441" y="1652955"/>
            <a:ext cx="10932359" cy="989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5F3D5-3AC7-8055-EA4A-8828A479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2804873"/>
            <a:ext cx="10859479" cy="904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3922BF-D414-E7BE-74FA-09F9DCFE9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4" y="4043549"/>
            <a:ext cx="11050552" cy="928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19E25-0621-85F8-A1AB-B7C9A7EA5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40" y="5306560"/>
            <a:ext cx="11248045" cy="11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5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6D89C-A304-A7A6-C725-7C49EBA1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</a:rPr>
              <a:t>Modelling with Darts Library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BA5110-3BDA-6170-F833-976ACC313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6009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95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A99D-8EC3-B054-65BE-9AD8AE3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537590-48A9-672E-7A52-A7E066E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565" y="1690688"/>
            <a:ext cx="11097151" cy="344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3722-4B19-3F5C-C159-ACDB44187B90}"/>
              </a:ext>
            </a:extLst>
          </p:cNvPr>
          <p:cNvSpPr txBox="1"/>
          <p:nvPr/>
        </p:nvSpPr>
        <p:spPr>
          <a:xfrm>
            <a:off x="1208690" y="5140199"/>
            <a:ext cx="6232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Image: </a:t>
            </a:r>
            <a:r>
              <a:rPr lang="en-US" dirty="0"/>
              <a:t>CC-Ubuntu-CUDA</a:t>
            </a:r>
          </a:p>
          <a:p>
            <a:r>
              <a:rPr lang="en-US" b="1" dirty="0"/>
              <a:t>GPU</a:t>
            </a:r>
            <a:r>
              <a:rPr lang="en-US" dirty="0"/>
              <a:t>: RTX 6000</a:t>
            </a:r>
          </a:p>
        </p:txBody>
      </p:sp>
    </p:spTree>
    <p:extLst>
      <p:ext uri="{BB962C8B-B14F-4D97-AF65-F5344CB8AC3E}">
        <p14:creationId xmlns:p14="http://schemas.microsoft.com/office/powerpoint/2010/main" val="328882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F7D9-0E0F-1247-2827-F73A0BD0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Features Over Time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ECEBF2-7AEF-89D9-AEC8-CC65BF3717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90" y="110957"/>
            <a:ext cx="9675747" cy="59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30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2415-A5F3-D961-7D17-A94B1604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Residual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9D1DA-6189-29B0-664D-B6850292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9" y="2175758"/>
            <a:ext cx="6524297" cy="3851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58417-2082-1CDE-F9E0-92BBEE38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75" y="2175758"/>
            <a:ext cx="5651008" cy="38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C979-6577-767C-0126-58678C02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NBEATS Model Training Loss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DE7E7-647C-2D49-E7F7-B282879EC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333" y="1836135"/>
            <a:ext cx="8819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90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C14D-578E-2ABE-07F1-D3BE74FB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TFT Model Training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6C9AF-6BC2-5A96-9185-79798099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51" y="1998392"/>
            <a:ext cx="7772400" cy="38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7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8D7D-5EC1-7B8D-6469-83C0EC83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NBEATS – Scatter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C1DC88-54DA-CF76-D34C-44B81DC5A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128" y="1825625"/>
            <a:ext cx="87617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58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BF7DD-C33C-8511-6FC1-6AC1F612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Mid – Term Highlights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9A9DA4F-4B19-1C5A-E734-2E1E36A857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96205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661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9C5A-FF92-EEA4-9D0A-5821E301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TFT – Scatter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5AFF73-85BB-E361-609A-D8B0AB0BA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128" y="1825625"/>
            <a:ext cx="87617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2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7C70D-C7B0-7156-A590-0C07AF36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C6D86-07E6-6BF1-33EE-BC860C91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21" y="752450"/>
            <a:ext cx="5799640" cy="52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FAC1C-C3A5-DE72-1D3B-E8D2E47F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Backtesting Results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FE625-8AEA-339B-CDCA-C9E85A46BC46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/>
              <a:t>The analysis demonstrates both statistical and financial significance of the proposed forecasting ensemble. </a:t>
            </a:r>
            <a:r>
              <a:rPr lang="en-US" sz="1500" dirty="0"/>
              <a:t>The model achieved high precision with an RMSE of 332.43, MAE of 269.00, and an R² of 0.9996. From a trading standpoint, it delivered an 18.72% total return, 11.03% CAGR, a 6.43 profit factor, and a low 1.55% maximum drawdown. Despite a near-zero Sharpe ratio—due to low volatility—the strategy remains effective for directional trades in quiet market conditions.</a:t>
            </a:r>
          </a:p>
        </p:txBody>
      </p:sp>
      <p:pic>
        <p:nvPicPr>
          <p:cNvPr id="4" name="Content Placeholder 3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8E4D31FC-96FD-9F16-4D23-C4140189A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32331"/>
            <a:ext cx="6903720" cy="51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51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CEBC-9023-B57E-9335-FBE78D4C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Explainability Module</a:t>
            </a:r>
          </a:p>
        </p:txBody>
      </p:sp>
      <p:pic>
        <p:nvPicPr>
          <p:cNvPr id="5" name="Content Placeholder 4" descr="Database with solid fill">
            <a:extLst>
              <a:ext uri="{FF2B5EF4-FFF2-40B4-BE49-F238E27FC236}">
                <a16:creationId xmlns:a16="http://schemas.microsoft.com/office/drawing/2014/main" id="{7D54FFD7-68FD-A9AC-6D60-19224F38D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5282" y="2733033"/>
            <a:ext cx="914400" cy="914400"/>
          </a:xfr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A43E0D9B-7A50-FC18-AEE7-ED003ACF9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2830286"/>
            <a:ext cx="914400" cy="914400"/>
          </a:xfrm>
          <a:prstGeom prst="rect">
            <a:avLst/>
          </a:prstGeom>
        </p:spPr>
      </p:pic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D6116DF7-D503-3110-64FA-FEBDF0BD8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0518" y="2373086"/>
            <a:ext cx="457200" cy="457200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B87D13BF-D549-C127-5A97-43384E73E0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7322" y="2971023"/>
            <a:ext cx="457200" cy="457200"/>
          </a:xfrm>
          <a:prstGeom prst="rect">
            <a:avLst/>
          </a:prstGeom>
        </p:spPr>
      </p:pic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BE49C93A-A695-BB9C-5845-B0187272F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7322" y="3582112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C12165-5F46-7D2C-222F-F18416999FFA}"/>
              </a:ext>
            </a:extLst>
          </p:cNvPr>
          <p:cNvSpPr txBox="1"/>
          <p:nvPr/>
        </p:nvSpPr>
        <p:spPr>
          <a:xfrm>
            <a:off x="0" y="3885424"/>
            <a:ext cx="2004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Sentiments and OHLCV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AFB54-4D13-6729-2BDD-19EAF34B4568}"/>
              </a:ext>
            </a:extLst>
          </p:cNvPr>
          <p:cNvSpPr txBox="1"/>
          <p:nvPr/>
        </p:nvSpPr>
        <p:spPr>
          <a:xfrm>
            <a:off x="2377848" y="4193201"/>
            <a:ext cx="1360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Chunks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AFEC5-2BF5-6690-F3F2-73998C922ACB}"/>
              </a:ext>
            </a:extLst>
          </p:cNvPr>
          <p:cNvSpPr txBox="1"/>
          <p:nvPr/>
        </p:nvSpPr>
        <p:spPr>
          <a:xfrm>
            <a:off x="4180115" y="3846352"/>
            <a:ext cx="1219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Vector DB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6710BE-276D-37F6-7008-C0647549AEF9}"/>
              </a:ext>
            </a:extLst>
          </p:cNvPr>
          <p:cNvSpPr/>
          <p:nvPr/>
        </p:nvSpPr>
        <p:spPr>
          <a:xfrm>
            <a:off x="7384598" y="1052019"/>
            <a:ext cx="2046514" cy="475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Microsoft Azure - Wikipedia">
            <a:extLst>
              <a:ext uri="{FF2B5EF4-FFF2-40B4-BE49-F238E27FC236}">
                <a16:creationId xmlns:a16="http://schemas.microsoft.com/office/drawing/2014/main" id="{D892F9A6-CDFD-B5B5-1F1E-AF5F1A73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8" y="1321197"/>
            <a:ext cx="805543" cy="8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8E26A0-296A-AA19-F836-C7803848FE40}"/>
              </a:ext>
            </a:extLst>
          </p:cNvPr>
          <p:cNvSpPr txBox="1"/>
          <p:nvPr/>
        </p:nvSpPr>
        <p:spPr>
          <a:xfrm>
            <a:off x="7761514" y="223157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 Azure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1C465F-649F-C798-23E3-540960CF60FF}"/>
              </a:ext>
            </a:extLst>
          </p:cNvPr>
          <p:cNvSpPr/>
          <p:nvPr/>
        </p:nvSpPr>
        <p:spPr>
          <a:xfrm>
            <a:off x="7554686" y="2830286"/>
            <a:ext cx="1741714" cy="27758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Artificial Intelligence with solid fill">
            <a:extLst>
              <a:ext uri="{FF2B5EF4-FFF2-40B4-BE49-F238E27FC236}">
                <a16:creationId xmlns:a16="http://schemas.microsoft.com/office/drawing/2014/main" id="{1BBF8A0D-EFF4-8646-1E05-20AF449E8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79621" y="2923011"/>
            <a:ext cx="728950" cy="728950"/>
          </a:xfrm>
          <a:prstGeom prst="rect">
            <a:avLst/>
          </a:prstGeom>
        </p:spPr>
      </p:pic>
      <p:pic>
        <p:nvPicPr>
          <p:cNvPr id="29" name="Graphic 28" descr="Head with gears outline">
            <a:extLst>
              <a:ext uri="{FF2B5EF4-FFF2-40B4-BE49-F238E27FC236}">
                <a16:creationId xmlns:a16="http://schemas.microsoft.com/office/drawing/2014/main" id="{F81C007A-5945-0235-DAE2-715F5A626C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47541" y="4158074"/>
            <a:ext cx="761030" cy="7610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312D15-7131-0517-5912-E364B5D211D4}"/>
              </a:ext>
            </a:extLst>
          </p:cNvPr>
          <p:cNvSpPr txBox="1"/>
          <p:nvPr/>
        </p:nvSpPr>
        <p:spPr>
          <a:xfrm>
            <a:off x="7903029" y="5138056"/>
            <a:ext cx="1061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09C4E2-B99D-D20D-88BB-8AB0AAAD2E80}"/>
              </a:ext>
            </a:extLst>
          </p:cNvPr>
          <p:cNvSpPr txBox="1"/>
          <p:nvPr/>
        </p:nvSpPr>
        <p:spPr>
          <a:xfrm>
            <a:off x="7935686" y="3713523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GPT 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FAA7CD-2691-A24A-B7CA-67A52F79754D}"/>
              </a:ext>
            </a:extLst>
          </p:cNvPr>
          <p:cNvCxnSpPr>
            <a:stCxn id="27" idx="2"/>
          </p:cNvCxnSpPr>
          <p:nvPr/>
        </p:nvCxnSpPr>
        <p:spPr>
          <a:xfrm>
            <a:off x="8425543" y="5606143"/>
            <a:ext cx="8165" cy="7075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DBB796-7DCB-2759-5E66-7A717116CD71}"/>
              </a:ext>
            </a:extLst>
          </p:cNvPr>
          <p:cNvCxnSpPr/>
          <p:nvPr/>
        </p:nvCxnSpPr>
        <p:spPr>
          <a:xfrm flipH="1">
            <a:off x="2881994" y="6313714"/>
            <a:ext cx="5551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6A25B2-612E-D63A-3091-87875F6E7176}"/>
              </a:ext>
            </a:extLst>
          </p:cNvPr>
          <p:cNvCxnSpPr/>
          <p:nvPr/>
        </p:nvCxnSpPr>
        <p:spPr>
          <a:xfrm flipV="1">
            <a:off x="2881994" y="4757057"/>
            <a:ext cx="0" cy="155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CC947C1-13BE-D3BC-62B5-C43CC7F4B053}"/>
              </a:ext>
            </a:extLst>
          </p:cNvPr>
          <p:cNvCxnSpPr/>
          <p:nvPr/>
        </p:nvCxnSpPr>
        <p:spPr>
          <a:xfrm>
            <a:off x="1719943" y="3287486"/>
            <a:ext cx="468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8930D2-9DB2-4046-2800-E7ADE3FCB7F2}"/>
              </a:ext>
            </a:extLst>
          </p:cNvPr>
          <p:cNvCxnSpPr/>
          <p:nvPr/>
        </p:nvCxnSpPr>
        <p:spPr>
          <a:xfrm>
            <a:off x="3178629" y="3287486"/>
            <a:ext cx="468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1554BA7-53AE-F1D0-3B32-DC5194ED8E2E}"/>
              </a:ext>
            </a:extLst>
          </p:cNvPr>
          <p:cNvSpPr/>
          <p:nvPr/>
        </p:nvSpPr>
        <p:spPr>
          <a:xfrm>
            <a:off x="10210801" y="2473684"/>
            <a:ext cx="1741715" cy="16276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Response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00FE0D-EE81-3CF5-0CFE-BADC970C0680}"/>
              </a:ext>
            </a:extLst>
          </p:cNvPr>
          <p:cNvSpPr/>
          <p:nvPr/>
        </p:nvSpPr>
        <p:spPr>
          <a:xfrm>
            <a:off x="5758204" y="2856755"/>
            <a:ext cx="1143339" cy="8396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</a:p>
          <a:p>
            <a:pPr algn="ctr"/>
            <a:r>
              <a:rPr lang="en-US" dirty="0"/>
              <a:t>Similarity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E3A086-8C2D-5EEC-EB0E-F80A89EAADBA}"/>
              </a:ext>
            </a:extLst>
          </p:cNvPr>
          <p:cNvCxnSpPr/>
          <p:nvPr/>
        </p:nvCxnSpPr>
        <p:spPr>
          <a:xfrm>
            <a:off x="5069682" y="3276600"/>
            <a:ext cx="468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9B01D0-ED34-6866-3A0D-887F936F4229}"/>
              </a:ext>
            </a:extLst>
          </p:cNvPr>
          <p:cNvCxnSpPr/>
          <p:nvPr/>
        </p:nvCxnSpPr>
        <p:spPr>
          <a:xfrm>
            <a:off x="9630796" y="3199623"/>
            <a:ext cx="468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6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E1B0-1525-34CC-26EB-0FF0E4B3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Explainability </a:t>
            </a:r>
            <a:r>
              <a:rPr lang="en-US"/>
              <a:t>Module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005A34-18B4-00BA-EA01-E1221741F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95" y="2474855"/>
            <a:ext cx="11745609" cy="40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8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7A84A-08A1-4634-7ED2-CD1B5C0D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64E17541-0D6D-F8C4-3B4E-AA0590DC0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12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FAC95C6-8022-63BD-D8E6-3DE90C14D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15602"/>
              </p:ext>
            </p:extLst>
          </p:nvPr>
        </p:nvGraphicFramePr>
        <p:xfrm>
          <a:off x="0" y="0"/>
          <a:ext cx="12192000" cy="7071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64346">
                  <a:extLst>
                    <a:ext uri="{9D8B030D-6E8A-4147-A177-3AD203B41FA5}">
                      <a16:colId xmlns:a16="http://schemas.microsoft.com/office/drawing/2014/main" val="1884260204"/>
                    </a:ext>
                  </a:extLst>
                </a:gridCol>
                <a:gridCol w="4013827">
                  <a:extLst>
                    <a:ext uri="{9D8B030D-6E8A-4147-A177-3AD203B41FA5}">
                      <a16:colId xmlns:a16="http://schemas.microsoft.com/office/drawing/2014/main" val="2927977330"/>
                    </a:ext>
                  </a:extLst>
                </a:gridCol>
                <a:gridCol w="4013827">
                  <a:extLst>
                    <a:ext uri="{9D8B030D-6E8A-4147-A177-3AD203B41FA5}">
                      <a16:colId xmlns:a16="http://schemas.microsoft.com/office/drawing/2014/main" val="3072653193"/>
                    </a:ext>
                  </a:extLst>
                </a:gridCol>
              </a:tblGrid>
              <a:tr h="356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400" b="1" kern="0" dirty="0">
                          <a:effectLst/>
                        </a:rPr>
                        <a:t>Step</a:t>
                      </a:r>
                      <a:endParaRPr lang="en-IN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400" b="1" kern="0" dirty="0">
                          <a:effectLst/>
                        </a:rPr>
                        <a:t>What it Does</a:t>
                      </a:r>
                      <a:endParaRPr lang="en-IN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400" b="1" kern="0" dirty="0">
                          <a:effectLst/>
                        </a:rPr>
                        <a:t>Why It Helps the Model</a:t>
                      </a:r>
                      <a:endParaRPr lang="en-IN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878778"/>
                  </a:ext>
                </a:extLst>
              </a:tr>
              <a:tr h="793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Datetime Parsing &amp; Resampling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Converts timestamps to hourly intervals and fills missing data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Ensures time consistency and regular input spacing for sequence models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0924438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Stationarity Check (ADF Test)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Tests if price series has constant statistical properties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Determines if transformation (like differencing) is needed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742408"/>
                  </a:ext>
                </a:extLst>
              </a:tr>
              <a:tr h="793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 Differencing (</a:t>
                      </a:r>
                      <a:r>
                        <a:rPr lang="en-GB" sz="2000" kern="0" dirty="0" err="1">
                          <a:effectLst/>
                        </a:rPr>
                        <a:t>close.diff</a:t>
                      </a:r>
                      <a:r>
                        <a:rPr lang="en-GB" sz="2000" kern="0" dirty="0">
                          <a:effectLst/>
                        </a:rPr>
                        <a:t>())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Converts non-stationary price to stationary returns (</a:t>
                      </a:r>
                      <a:r>
                        <a:rPr lang="en-GB" sz="2000" kern="0" dirty="0" err="1">
                          <a:effectLst/>
                        </a:rPr>
                        <a:t>close_diff</a:t>
                      </a:r>
                      <a:r>
                        <a:rPr lang="en-GB" sz="2000" kern="0" dirty="0">
                          <a:effectLst/>
                        </a:rPr>
                        <a:t>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Helps model learn on stable, mean-reverting data rather than drifting prices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671449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 Technical Indicators (e.g., RSI, MACD, OBV)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Adds market signals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Enriches model with signals traders use — improves context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567050"/>
                  </a:ext>
                </a:extLst>
              </a:tr>
              <a:tr h="793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Lag Features (close_lag_1, ..., close_lag_6)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Adds previous close values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Lets the model learn temporal dependencies and price momentum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7888231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Log Returns &amp; Volatility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Computes log returns and rolling volatility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Helps model understand price risk and scale of movement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5361125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Calendar Features (hour, day, etc.)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Encodes time-based patterns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Captures seasonality, like hourly or weekly trading </a:t>
                      </a:r>
                      <a:r>
                        <a:rPr lang="en-GB" sz="2000" kern="0" dirty="0" err="1">
                          <a:effectLst/>
                        </a:rPr>
                        <a:t>behavior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7325950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 Fourier Features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Adds continuous seasonality components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Improves model performance on cyclical trends (like hourly spikes)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1922246"/>
                  </a:ext>
                </a:extLst>
              </a:tr>
              <a:tr h="793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 Scaling (</a:t>
                      </a:r>
                      <a:r>
                        <a:rPr lang="en-GB" sz="2000" kern="0" dirty="0" err="1">
                          <a:effectLst/>
                        </a:rPr>
                        <a:t>Scaler.fit_transform</a:t>
                      </a:r>
                      <a:r>
                        <a:rPr lang="en-GB" sz="2000" kern="0" dirty="0">
                          <a:effectLst/>
                        </a:rPr>
                        <a:t>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Normalizes input features per type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Prevents certain features from dominating due to scale differences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886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93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FC82-4F87-0771-E7B3-3D60FB54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30" y="365125"/>
            <a:ext cx="9721770" cy="1325563"/>
          </a:xfrm>
        </p:spPr>
        <p:txBody>
          <a:bodyPr/>
          <a:lstStyle/>
          <a:p>
            <a:r>
              <a:rPr lang="en-IN" sz="4400" dirty="0"/>
              <a:t>		Additional Columns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1F714D-69EA-982D-059D-F6866490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94" y="2874494"/>
            <a:ext cx="11681105" cy="27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A5E8326E-7D6D-F352-8EC9-F7F4A6585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7314" y="1327580"/>
            <a:ext cx="8977372" cy="50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6ACB54-B926-8AFE-E3F0-D0D32FE6FF62}"/>
              </a:ext>
            </a:extLst>
          </p:cNvPr>
          <p:cNvSpPr txBox="1"/>
          <p:nvPr/>
        </p:nvSpPr>
        <p:spPr>
          <a:xfrm>
            <a:off x="2720641" y="177659"/>
            <a:ext cx="8472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Price Forecast Comparison</a:t>
            </a:r>
          </a:p>
        </p:txBody>
      </p:sp>
    </p:spTree>
    <p:extLst>
      <p:ext uri="{BB962C8B-B14F-4D97-AF65-F5344CB8AC3E}">
        <p14:creationId xmlns:p14="http://schemas.microsoft.com/office/powerpoint/2010/main" val="393410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8C90-4CC9-78ED-A786-39E0641E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Phase -2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205690-E8A8-09CF-A87D-7408E0E9A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8886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97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E3DF-D6A8-9AD2-6A86-6402D34E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Reference Paper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E28446-B2B4-9E00-B0F6-ABF2F614C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6198" y="1740409"/>
            <a:ext cx="9927602" cy="431850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0862A2-0828-CFE0-AE29-C194FBC2490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7438661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73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59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A211-C421-B42B-DEA1-CE63AA7B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Reference Paper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B27090-410C-BB2D-9E56-92DD24A24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876" y="1922605"/>
            <a:ext cx="9992341" cy="41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9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8CFF-7531-AD08-2FAF-F9248D5D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Reference Paper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EFBA6A-BB6A-76AC-9EE6-0F8B8273F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452" y="1659505"/>
            <a:ext cx="8669095" cy="50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2609</TotalTime>
  <Words>565</Words>
  <Application>Microsoft Macintosh PowerPoint</Application>
  <PresentationFormat>Widescreen</PresentationFormat>
  <Paragraphs>87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Office Theme</vt:lpstr>
      <vt:lpstr>Multimodal Cryptocurrency Price Forecasting with Explainable AI and Sentiment Analysis </vt:lpstr>
      <vt:lpstr>Mid – Term Highlights</vt:lpstr>
      <vt:lpstr>PowerPoint Presentation</vt:lpstr>
      <vt:lpstr>  Additional Columns</vt:lpstr>
      <vt:lpstr>PowerPoint Presentation</vt:lpstr>
      <vt:lpstr>   Phase -2 Overview</vt:lpstr>
      <vt:lpstr>Reference Paper 1</vt:lpstr>
      <vt:lpstr>Reference Paper 2</vt:lpstr>
      <vt:lpstr>Reference Paper 3</vt:lpstr>
      <vt:lpstr>Architecture</vt:lpstr>
      <vt:lpstr>Sentiment Pipeline</vt:lpstr>
      <vt:lpstr>Prepared Dataset</vt:lpstr>
      <vt:lpstr>Modelling with Darts Library</vt:lpstr>
      <vt:lpstr>Model Training</vt:lpstr>
      <vt:lpstr>Features Over Time</vt:lpstr>
      <vt:lpstr>Model Residual Distribution</vt:lpstr>
      <vt:lpstr>NBEATS Model Training Loss</vt:lpstr>
      <vt:lpstr>TFT Model Training Loss</vt:lpstr>
      <vt:lpstr>NBEATS – Scatter Plot</vt:lpstr>
      <vt:lpstr>TFT – Scatter Plot</vt:lpstr>
      <vt:lpstr>Results</vt:lpstr>
      <vt:lpstr>Backtesting Results</vt:lpstr>
      <vt:lpstr>Explainability Module</vt:lpstr>
      <vt:lpstr>Explainability Module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Atishay Jain</dc:creator>
  <cp:lastModifiedBy>Atishay Jain</cp:lastModifiedBy>
  <cp:revision>47</cp:revision>
  <dcterms:created xsi:type="dcterms:W3CDTF">2025-04-07T05:19:39Z</dcterms:created>
  <dcterms:modified xsi:type="dcterms:W3CDTF">2025-05-06T01:18:54Z</dcterms:modified>
</cp:coreProperties>
</file>